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64" r:id="rId5"/>
    <p:sldId id="256" r:id="rId6"/>
    <p:sldId id="259" r:id="rId7"/>
    <p:sldId id="257" r:id="rId8"/>
    <p:sldId id="258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24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6A484C-DC56-BF50-773A-69D7EDBFB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D07A70-9D0C-626F-4569-23B998592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93881F-F238-B43C-4D3F-094CC2B2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6C805B-CD67-43F2-29A1-D4BB813A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7266A1-CED5-CA5D-FF53-314A038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69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1C9CC-218F-444C-7B2F-3A0EFC5C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FF0918-2EEE-9549-126C-A845C77B8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3C3EEA-538B-B82C-5EE8-9323F300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C2A3F-7F55-CA21-FAA9-4FD9E61D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317F27-012A-D690-D524-FF12A988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07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5E6E29-A0D2-6B71-EDF3-EEDE6F3E3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DED3FF-37B9-AAF4-36E0-0DC48D02D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457618-E64E-994B-9D53-48B25DDF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EE3619-8C20-9324-2563-CF4DB410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84376D-842C-99A2-486F-52D9E010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4B5E35-FA37-45C6-85FC-376C6E54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E0C21-7334-9E95-B1BD-D4B1A6A1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DE97D-9A0B-020C-A740-6F70F163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7C485-0C82-755F-FE0F-BA6F39D4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BB467B-9227-5E80-77EC-EA625383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91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F310B-7137-165C-54C5-0F5E9AB5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FAF806-0D77-F673-EE2F-1081F153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B6482-3A69-76CD-A0FF-9F3AB3AA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9217A-C012-B4FA-C58B-2D418072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E9B431-7CA7-B4DD-3397-BDBD1391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10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79BE2-B9DC-465A-A8C2-2A36FC68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3B4B3-0A1C-E60F-BADA-69C5229EA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678695-43E5-59B3-E36D-7FB2B1B7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DD3DDE-E854-93A4-DAA3-C87083A5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747675-4315-CBC9-7558-78FDDFEF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912524-00FF-5C1E-B28A-5673196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5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5A9ED8-D9B8-B97C-C935-75A1F377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5E99D9-B57A-0BAC-C3F4-47E5225B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4A9856-B5E9-1E0F-68BF-E078FEE9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508E6A-255D-CE0F-6E44-E0B572635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0229074-A22D-E679-50C6-9EBE5363D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0735D2-3A5B-4D0E-BBDE-47F70FB3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443134-9037-E8E7-D5D0-95F6680A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79A09B2-5C46-0E6E-77BF-EBD8EBAF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8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C6D6C4-D8E1-D602-C210-9092F3FB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F878E1-D957-A568-D34B-E90ECE04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8D26CE-54DF-8635-261D-04A2D501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87477E-5102-9FEA-118D-5A14326A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3E74B6-EB2F-6F43-3C32-967BDDDF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02C082-B35C-ABAF-09A8-B983D789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104BB6-1693-035A-C99B-2DEB20E3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04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23D55-AA14-BE45-888E-5C700D00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84DC23-D3F3-B900-6E10-3959785D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1005EC-12C6-D8E1-C430-6128DF25E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165969-F031-6B57-8199-BE404C89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127AEB-78DE-B271-7736-00A38980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86E23E-C88B-4DE5-4DC3-F99AB4C8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2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C0106D-CFC8-DA7D-4E74-2F2E4162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84FCDF-DD73-88EC-B59E-7BC111053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CD2D1A-107C-E6ED-B93B-8329E2BDA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C208A-44AE-9669-6745-748C2C77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1144B1-58EB-87A3-4D2B-0048A845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E91B33-3770-0E3F-5E18-B3094272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62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854A60-0395-AC67-FDCD-F7E17458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7F739-9F46-C481-45ED-029D606D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39D898-671D-3D27-2EFC-F56DE574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DA78C1-5395-45BC-9426-174409B1B9A0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8EE2D-BBF3-FCB6-ADE6-C4B2483CD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450FEE-9828-02B8-FE8F-0C7636ED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7737C4-7EFD-4B54-B660-F32FBCEBA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9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14C9C7-88CA-33CD-B9DD-B6B22305F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>
            <a:fillRect/>
          </a:stretch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959159-AC55-0D1F-A397-494B702E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076498"/>
            <a:ext cx="6931319" cy="910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東京ゲームショウ</a:t>
            </a:r>
            <a:r>
              <a:rPr kumimoji="1"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</a:t>
            </a:r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</a:t>
            </a:r>
            <a:br>
              <a:rPr kumimoji="1"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鹿児島県伊佐市　出展</a:t>
            </a:r>
            <a:r>
              <a:rPr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プラン概要</a:t>
            </a:r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ADC7C28-8851-BE0A-A05A-A52B54B353B9}"/>
              </a:ext>
            </a:extLst>
          </p:cNvPr>
          <p:cNvSpPr txBox="1">
            <a:spLocks/>
          </p:cNvSpPr>
          <p:nvPr/>
        </p:nvSpPr>
        <p:spPr>
          <a:xfrm>
            <a:off x="4486275" y="6200775"/>
            <a:ext cx="8263249" cy="65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一般社団法人　伊佐市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e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スポーツ協会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イーマッチング・イースリー</a:t>
            </a:r>
          </a:p>
        </p:txBody>
      </p:sp>
    </p:spTree>
    <p:extLst>
      <p:ext uri="{BB962C8B-B14F-4D97-AF65-F5344CB8AC3E}">
        <p14:creationId xmlns:p14="http://schemas.microsoft.com/office/powerpoint/2010/main" val="309962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98947C-2D0A-6089-271C-E4762E54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kumimoji="1" lang="ja-JP" altLang="en-US" b="1">
                <a:solidFill>
                  <a:srgbClr val="FFFFFF"/>
                </a:solidFill>
                <a:latin typeface="07ラノベPOP" panose="02000800000000000000" pitchFamily="50" charset="-128"/>
                <a:ea typeface="07ラノベPOP" panose="02000800000000000000" pitchFamily="50" charset="-128"/>
              </a:rPr>
              <a:t>出展概要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A6D1EB-BAC7-7C83-4622-1D026A52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741644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200" b="1" dirty="0"/>
              <a:t>◆出展エリア：ビジネスミーティングエリア</a:t>
            </a:r>
            <a:endParaRPr lang="en-US" altLang="ja-JP" sz="2200" b="1" dirty="0"/>
          </a:p>
          <a:p>
            <a:pPr marL="0" indent="0">
              <a:buNone/>
            </a:pPr>
            <a:r>
              <a:rPr lang="ja-JP" altLang="en-US" sz="2200" b="1" dirty="0"/>
              <a:t>　（ビジネスデイのみ）</a:t>
            </a:r>
            <a:endParaRPr kumimoji="1" lang="en-US" altLang="ja-JP" sz="2200" b="1" dirty="0"/>
          </a:p>
          <a:p>
            <a:pPr marL="0" indent="0">
              <a:buNone/>
            </a:pPr>
            <a:r>
              <a:rPr lang="ja-JP" altLang="en-US" sz="2200" b="1" dirty="0"/>
              <a:t>◆</a:t>
            </a:r>
            <a:r>
              <a:rPr kumimoji="1" lang="ja-JP" altLang="en-US" sz="2200" b="1" dirty="0"/>
              <a:t>ブース小間数：２小間</a:t>
            </a:r>
            <a:r>
              <a:rPr kumimoji="1" lang="en-US" altLang="ja-JP" sz="2200" b="1" dirty="0"/>
              <a:t>(</a:t>
            </a:r>
            <a:r>
              <a:rPr kumimoji="1" lang="ja-JP" altLang="en-US" sz="2200" b="1" dirty="0"/>
              <a:t>３</a:t>
            </a:r>
            <a:r>
              <a:rPr kumimoji="1" lang="en-US" altLang="ja-JP" sz="2200" b="1" dirty="0"/>
              <a:t>m×</a:t>
            </a:r>
            <a:r>
              <a:rPr kumimoji="1" lang="ja-JP" altLang="en-US" sz="2200" b="1" dirty="0"/>
              <a:t>６ｍ）</a:t>
            </a:r>
            <a:endParaRPr kumimoji="1" lang="en-US" altLang="ja-JP" sz="2200" b="1" dirty="0"/>
          </a:p>
          <a:p>
            <a:pPr marL="0" indent="0">
              <a:buNone/>
            </a:pPr>
            <a:r>
              <a:rPr lang="ja-JP" altLang="en-US" sz="2200" b="1" dirty="0"/>
              <a:t>◆小間位置：</a:t>
            </a:r>
            <a:r>
              <a:rPr lang="en-US" altLang="ja-JP" sz="2200" b="1" dirty="0"/>
              <a:t>10-</a:t>
            </a:r>
            <a:r>
              <a:rPr lang="ja-JP" altLang="en-US" sz="2200" b="1" dirty="0"/>
              <a:t>ｗ</a:t>
            </a:r>
            <a:r>
              <a:rPr lang="en-US" altLang="ja-JP" sz="2200" b="1" dirty="0"/>
              <a:t>24</a:t>
            </a:r>
            <a:r>
              <a:rPr lang="ja-JP" altLang="en-US" sz="2200" b="1" dirty="0"/>
              <a:t>　（１０ホール　物販コーナー付近）</a:t>
            </a:r>
            <a:endParaRPr lang="en-US" altLang="ja-JP" sz="2200" b="1" dirty="0"/>
          </a:p>
          <a:p>
            <a:pPr marL="0" indent="0">
              <a:buNone/>
            </a:pPr>
            <a:r>
              <a:rPr lang="ja-JP" altLang="en-US" sz="2200" b="1" dirty="0"/>
              <a:t>◆出展内容：例年通りコンセプトは、移住定住・企業誘致</a:t>
            </a:r>
            <a:endParaRPr lang="en-US" altLang="ja-JP" sz="2200" b="1" dirty="0"/>
          </a:p>
          <a:p>
            <a:pPr marL="0" indent="0">
              <a:buNone/>
            </a:pPr>
            <a:r>
              <a:rPr lang="ja-JP" altLang="en-US" sz="2200" b="1" dirty="0"/>
              <a:t>◆</a:t>
            </a:r>
            <a:r>
              <a:rPr lang="ja-JP" altLang="en-US" sz="2200" b="1" dirty="0">
                <a:ea typeface="ラノベPOP v2" panose="00000900000000000000" pitchFamily="50" charset="-128"/>
              </a:rPr>
              <a:t>ビジネスマッチングシステム（オンライン商談）の</a:t>
            </a:r>
            <a:endParaRPr lang="en-US" altLang="ja-JP" sz="2200" b="1" dirty="0">
              <a:ea typeface="ラノベPOP v2" panose="00000900000000000000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ea typeface="ラノベPOP v2" panose="00000900000000000000" pitchFamily="50" charset="-128"/>
              </a:rPr>
              <a:t>　フル活用。会期中の商談のチャンスを増やします。</a:t>
            </a:r>
            <a:endParaRPr lang="en-US" altLang="ja-JP" sz="2200" b="1" dirty="0">
              <a:ea typeface="ラノベPOP v2" panose="00000900000000000000" pitchFamily="50" charset="-128"/>
            </a:endParaRPr>
          </a:p>
          <a:p>
            <a:pPr marL="0" indent="0">
              <a:buNone/>
            </a:pPr>
            <a:r>
              <a:rPr lang="ja-JP" altLang="en-US" sz="2200" b="1" dirty="0"/>
              <a:t> </a:t>
            </a:r>
            <a:r>
              <a:rPr kumimoji="1" lang="ja-JP" altLang="en-US" sz="2200" b="1" dirty="0"/>
              <a:t>①伊佐市行政施策・・・地域おこし協力隊の募集・</a:t>
            </a:r>
            <a:r>
              <a:rPr kumimoji="1" lang="en-US" altLang="ja-JP" sz="2200" b="1" dirty="0"/>
              <a:t>PR</a:t>
            </a:r>
          </a:p>
          <a:p>
            <a:pPr marL="0" indent="0">
              <a:buNone/>
            </a:pPr>
            <a:r>
              <a:rPr lang="ja-JP" altLang="en-US" sz="2200" b="1" dirty="0"/>
              <a:t> ②</a:t>
            </a:r>
            <a:r>
              <a:rPr kumimoji="1" lang="ja-JP" altLang="en-US" sz="2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連携事業等（コラボ）のご提案</a:t>
            </a:r>
            <a:endParaRPr lang="en-US" altLang="ja-JP" sz="2200" b="1" dirty="0"/>
          </a:p>
          <a:p>
            <a:pPr marL="0" indent="0">
              <a:buNone/>
            </a:pPr>
            <a:r>
              <a:rPr lang="ja-JP" altLang="en-US" sz="2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 ③</a:t>
            </a:r>
            <a:r>
              <a:rPr lang="en-US" altLang="ja-JP" sz="2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 13VERSE</a:t>
            </a:r>
            <a:r>
              <a:rPr lang="ja-JP" altLang="ja-JP" sz="2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（イサバース）</a:t>
            </a:r>
            <a:r>
              <a:rPr lang="ja-JP" altLang="en-US" sz="2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プロジェクト</a:t>
            </a:r>
            <a:r>
              <a:rPr lang="ja-JP" altLang="ja-JP" sz="2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の展示</a:t>
            </a:r>
            <a:endParaRPr kumimoji="1" lang="en-US" altLang="ja-JP" sz="2200" b="1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ea typeface="ラノベPOP v2" panose="00000900000000000000" pitchFamily="50" charset="-128"/>
              </a:rPr>
              <a:t> ④地域活動の紹介</a:t>
            </a:r>
            <a:endParaRPr lang="en-US" altLang="ja-JP" sz="2200" b="1" dirty="0">
              <a:ea typeface="ラノベPOP v2" panose="0000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08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E6325F-D237-3E82-5FCF-293A51AD085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BB4561-D749-60A3-6EBE-C886324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191999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ビジネスマッチングシステムのフル活用</a:t>
            </a:r>
            <a:endParaRPr kumimoji="1" lang="ja-JP" altLang="en-US" sz="4400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A1015F-CD16-CE11-2780-2AF7D653AA66}"/>
              </a:ext>
            </a:extLst>
          </p:cNvPr>
          <p:cNvSpPr txBox="1"/>
          <p:nvPr/>
        </p:nvSpPr>
        <p:spPr>
          <a:xfrm>
            <a:off x="515389" y="905508"/>
            <a:ext cx="11255433" cy="13083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118106E-AE07-3C48-540D-C709A345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93" y="997963"/>
            <a:ext cx="9771611" cy="58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74D5-2319-8418-7A3D-67EC79B06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4C9E2B2-71DD-4576-8281-097CBE49516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3E71B3F-FF4A-5F31-6A49-EFF8EDB6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191999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東京ゲームショウ　現地対応スタッフ</a:t>
            </a:r>
            <a:endParaRPr kumimoji="1" lang="ja-JP" altLang="en-US" sz="4400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5694CD-EC63-E910-29D0-E0CAE7F404F6}"/>
              </a:ext>
            </a:extLst>
          </p:cNvPr>
          <p:cNvSpPr txBox="1"/>
          <p:nvPr/>
        </p:nvSpPr>
        <p:spPr>
          <a:xfrm>
            <a:off x="515389" y="905508"/>
            <a:ext cx="11255433" cy="13083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現在、</a:t>
            </a:r>
            <a:r>
              <a:rPr lang="ja-JP" altLang="en-US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現地対応</a:t>
            </a:r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スタッフ</a:t>
            </a:r>
            <a:r>
              <a:rPr lang="ja-JP" altLang="en-US" sz="2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１４</a:t>
            </a:r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名</a:t>
            </a:r>
            <a:r>
              <a:rPr lang="ja-JP" altLang="en-US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（行政２名　企業・個人１２名）</a:t>
            </a:r>
            <a:endParaRPr lang="ja-JP" altLang="ja-JP" sz="2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これに加え、伊佐市企業から営業スタッフも</a:t>
            </a:r>
            <a:r>
              <a:rPr lang="ja-JP" altLang="en-US" sz="2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同行していただく予定</a:t>
            </a:r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です</a:t>
            </a:r>
            <a:endParaRPr lang="en-US" altLang="ja-JP" sz="2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攻めの</a:t>
            </a:r>
            <a:r>
              <a:rPr lang="ja-JP" altLang="en-US" sz="2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営業商談</a:t>
            </a:r>
            <a:r>
              <a:rPr lang="ja-JP" altLang="ja-JP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（売り込み）も注力します</a:t>
            </a:r>
            <a:r>
              <a:rPr lang="ja-JP" altLang="en-US" sz="2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 descr="ポーズをとる男性グループ&#10;&#10;中程度の精度で自動的に生成された説明">
            <a:extLst>
              <a:ext uri="{FF2B5EF4-FFF2-40B4-BE49-F238E27FC236}">
                <a16:creationId xmlns:a16="http://schemas.microsoft.com/office/drawing/2014/main" id="{13F8D535-B9E3-ABCF-AFEF-B68C335BB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519"/>
            <a:ext cx="3524865" cy="264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ポーズをとる男性グループ&#10;&#10;中程度の精度で自動的に生成された説明">
            <a:extLst>
              <a:ext uri="{FF2B5EF4-FFF2-40B4-BE49-F238E27FC236}">
                <a16:creationId xmlns:a16="http://schemas.microsoft.com/office/drawing/2014/main" id="{4FDE665F-0913-32AB-6B77-45A76C9C1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5" y="2694040"/>
            <a:ext cx="3524866" cy="2643649"/>
          </a:xfrm>
          <a:prstGeom prst="rect">
            <a:avLst/>
          </a:prstGeom>
        </p:spPr>
      </p:pic>
      <p:pic>
        <p:nvPicPr>
          <p:cNvPr id="6" name="図 5" descr="並んで立っている数人の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B440B2-02D2-76F8-051A-737138D0B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3" y="1993337"/>
            <a:ext cx="4302475" cy="3699540"/>
          </a:xfrm>
          <a:prstGeom prst="rect">
            <a:avLst/>
          </a:prstGeom>
        </p:spPr>
      </p:pic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B6A87C38-B70F-CC49-497A-1EF497C5FAD2}"/>
              </a:ext>
            </a:extLst>
          </p:cNvPr>
          <p:cNvSpPr txBox="1"/>
          <p:nvPr/>
        </p:nvSpPr>
        <p:spPr>
          <a:xfrm>
            <a:off x="820729" y="5530104"/>
            <a:ext cx="1751021" cy="844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TGS2022</a:t>
            </a:r>
            <a:endParaRPr lang="ja-JP" altLang="ja-JP" sz="2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F244DE3B-6B8F-804D-C657-5821032B1013}"/>
              </a:ext>
            </a:extLst>
          </p:cNvPr>
          <p:cNvSpPr txBox="1"/>
          <p:nvPr/>
        </p:nvSpPr>
        <p:spPr>
          <a:xfrm>
            <a:off x="4807147" y="5445966"/>
            <a:ext cx="1751021" cy="844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TGS2023</a:t>
            </a:r>
            <a:endParaRPr lang="ja-JP" altLang="ja-JP" sz="2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592FFDDC-D75D-9F7E-F73C-B719771DAA70}"/>
              </a:ext>
            </a:extLst>
          </p:cNvPr>
          <p:cNvSpPr txBox="1"/>
          <p:nvPr/>
        </p:nvSpPr>
        <p:spPr>
          <a:xfrm>
            <a:off x="8930139" y="5835752"/>
            <a:ext cx="1751021" cy="844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TGS2024</a:t>
            </a:r>
            <a:endParaRPr lang="ja-JP" altLang="ja-JP" sz="2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2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E6325F-D237-3E82-5FCF-293A51AD085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BB4561-D749-60A3-6EBE-C886324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477135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①</a:t>
            </a:r>
            <a:r>
              <a:rPr lang="ja-JP" altLang="en-US" sz="32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行政施策 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転生者</a:t>
            </a:r>
            <a:r>
              <a:rPr kumimoji="1" lang="en-US" altLang="ja-JP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(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地域おこし協力隊</a:t>
            </a:r>
            <a:r>
              <a:rPr kumimoji="1" lang="en-US" altLang="ja-JP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)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の募集</a:t>
            </a:r>
            <a:endParaRPr kumimoji="1" lang="ja-JP" altLang="en-US" sz="4400" b="1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411B0BD8-E196-9D69-6C3E-E77A69C5F12A}"/>
              </a:ext>
            </a:extLst>
          </p:cNvPr>
          <p:cNvSpPr txBox="1"/>
          <p:nvPr/>
        </p:nvSpPr>
        <p:spPr>
          <a:xfrm>
            <a:off x="4686301" y="1114426"/>
            <a:ext cx="7505700" cy="57435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★主業務「</a:t>
            </a:r>
            <a:r>
              <a:rPr lang="en-US" altLang="ja-JP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IT</a:t>
            </a:r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活用促進・</a:t>
            </a:r>
            <a:r>
              <a:rPr lang="en-US" altLang="ja-JP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スポーツ普及促進」</a:t>
            </a:r>
            <a:endParaRPr lang="en-US" altLang="ja-JP" sz="28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800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★業務・活動概要</a:t>
            </a:r>
            <a:endParaRPr lang="en-US" altLang="ja-JP" sz="2800" b="1" kern="100" dirty="0">
              <a:latin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（１）具体的活動内容 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・住民（特に高齢者）や地域コミュニティ等への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　ＩＴ活用促進の支援 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・超スマート社会への対応検討・若者の移住・定住の促進 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・市民へのｅスポーツの普及・ｅスポーツによる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　地域活性化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（２）隊員の企画提案業務 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r>
              <a:rPr lang="ja-JP" altLang="en-US" sz="2200" b="1" kern="100" dirty="0">
                <a:cs typeface="Times New Roman" panose="02020603050405020304" pitchFamily="18" charset="0"/>
              </a:rPr>
              <a:t>（３）その他（副業及び起業に向けての準備業務）</a:t>
            </a:r>
            <a:endParaRPr lang="en-US" altLang="ja-JP" sz="2200" b="1" kern="100" dirty="0"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latin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伊佐市</a:t>
            </a:r>
            <a:r>
              <a:rPr lang="en-US" altLang="ja-JP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より抜粋</a:t>
            </a:r>
            <a:endParaRPr lang="en-US" altLang="ja-JP" b="1" kern="100" dirty="0">
              <a:latin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b="1" kern="100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https://www.city.isa.kagoshima.jp/blog/info-life/52111/</a:t>
            </a:r>
            <a:endParaRPr lang="ja-JP" sz="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28" name="Picture 4" descr="総務省「地域おこし協力隊」全国サミット ／ ロゴマークデザイン ...">
            <a:extLst>
              <a:ext uri="{FF2B5EF4-FFF2-40B4-BE49-F238E27FC236}">
                <a16:creationId xmlns:a16="http://schemas.microsoft.com/office/drawing/2014/main" id="{66A27DAD-DAB5-E38E-D87C-A5FD90B0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973"/>
            <a:ext cx="4155902" cy="430432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6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E6325F-D237-3E82-5FCF-293A51AD085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BB4561-D749-60A3-6EBE-C886324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191999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②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連携事業等（コラボ）のご提案</a:t>
            </a:r>
            <a:endParaRPr kumimoji="1" lang="ja-JP" altLang="en-US" sz="4400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963327DA-638E-43D0-367D-D29A100A6CC7}"/>
              </a:ext>
            </a:extLst>
          </p:cNvPr>
          <p:cNvSpPr txBox="1"/>
          <p:nvPr/>
        </p:nvSpPr>
        <p:spPr>
          <a:xfrm>
            <a:off x="191729" y="1009492"/>
            <a:ext cx="12000270" cy="27483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昨年は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コラボ提案</a:t>
            </a:r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企業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をトレーディングカード風に</a:t>
            </a:r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仕上げ</a:t>
            </a:r>
            <a:r>
              <a:rPr lang="en-US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AR</a:t>
            </a:r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アピール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。</a:t>
            </a:r>
            <a:endParaRPr lang="ja-JP" altLang="ja-JP" sz="2400" kern="100" dirty="0">
              <a:effectLst/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  <a:p>
            <a:pPr algn="just"/>
            <a:endParaRPr lang="en-US" altLang="ja-JP" sz="2400" b="1" kern="100" dirty="0">
              <a:effectLst/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  <a:p>
            <a:pPr algn="just"/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今回も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伊佐市企業の方々</a:t>
            </a:r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から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連携事業</a:t>
            </a:r>
            <a:r>
              <a:rPr lang="ja-JP" altLang="en-US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企画</a:t>
            </a:r>
            <a:r>
              <a:rPr lang="ja-JP" altLang="ja-JP" sz="24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を提案し、企業間のニュープロジェクトへ繋げます。</a:t>
            </a:r>
            <a:endParaRPr lang="ja-JP" altLang="ja-JP" sz="2400" kern="100" dirty="0">
              <a:effectLst/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  <a:p>
            <a:pPr algn="just"/>
            <a:r>
              <a:rPr lang="ja-JP" altLang="en-US" sz="2800" kern="1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　　◇ロケーションのご提案　　　　　◇企業間連携事業（コラボ）</a:t>
            </a:r>
            <a:endParaRPr lang="ja-JP" altLang="ja-JP" sz="2800" kern="100" dirty="0">
              <a:effectLst/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BE8BA6-9BDB-0BC1-755A-7CD463592D2C}"/>
              </a:ext>
            </a:extLst>
          </p:cNvPr>
          <p:cNvSpPr txBox="1"/>
          <p:nvPr/>
        </p:nvSpPr>
        <p:spPr>
          <a:xfrm>
            <a:off x="6581877" y="5848507"/>
            <a:ext cx="56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TGS2023</a:t>
            </a:r>
            <a:r>
              <a:rPr lang="ja-JP" altLang="en-US" sz="2000" b="1" dirty="0"/>
              <a:t>商談　コラボ商品</a:t>
            </a:r>
            <a:r>
              <a:rPr lang="ja-JP" altLang="en-US" sz="1600" b="1" dirty="0"/>
              <a:t>（大口酒造株式会社）</a:t>
            </a:r>
            <a:endParaRPr lang="en-US" altLang="ja-JP" sz="1600" b="1" dirty="0"/>
          </a:p>
          <a:p>
            <a:r>
              <a:rPr lang="en-US" altLang="ja-JP" sz="1600" b="1" dirty="0"/>
              <a:t>※</a:t>
            </a:r>
            <a:r>
              <a:rPr lang="ja-JP" altLang="en-US" sz="1600" b="1" dirty="0"/>
              <a:t>コラボ商品は現在終了しております。</a:t>
            </a:r>
            <a:endParaRPr lang="en-US" altLang="ja-JP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BC8376-E164-E6EE-5057-F25E71BB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25" y="3429001"/>
            <a:ext cx="5830210" cy="20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屋外, 座る, テーブル, 持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B2111EA-1538-D8B6-A3B9-FE21BDDC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5" y="3127724"/>
            <a:ext cx="4383259" cy="24655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31147-DEC3-2522-E6E7-31E8DC13F468}"/>
              </a:ext>
            </a:extLst>
          </p:cNvPr>
          <p:cNvSpPr txBox="1"/>
          <p:nvPr/>
        </p:nvSpPr>
        <p:spPr>
          <a:xfrm>
            <a:off x="971549" y="5848507"/>
            <a:ext cx="4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TGS2023</a:t>
            </a:r>
            <a:r>
              <a:rPr lang="ja-JP" altLang="en-US" sz="2000" b="1" dirty="0"/>
              <a:t>商談　制服カノジョ２</a:t>
            </a:r>
            <a:endParaRPr lang="en-US" altLang="ja-JP" sz="2000" b="1" dirty="0"/>
          </a:p>
          <a:p>
            <a:r>
              <a:rPr lang="ja-JP" altLang="en-US" sz="2000" b="1" dirty="0"/>
              <a:t>伊佐市の神社や酒造会社が登場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16150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E6325F-D237-3E82-5FCF-293A51AD085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BB4561-D749-60A3-6EBE-C886324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191999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③</a:t>
            </a:r>
            <a:r>
              <a:rPr lang="en-US" altLang="ja-JP" sz="1800" b="1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13verse</a:t>
            </a:r>
            <a:r>
              <a:rPr lang="ja-JP" altLang="ja-JP" sz="3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（イサバース）の展示</a:t>
            </a:r>
            <a:endParaRPr kumimoji="1" lang="ja-JP" altLang="en-US" sz="4400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E7E3448A-6A02-0EF3-931E-32129773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2294312"/>
            <a:ext cx="8331693" cy="4221217"/>
          </a:xfrm>
          <a:prstGeom prst="rect">
            <a:avLst/>
          </a:prstGeom>
        </p:spPr>
      </p:pic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963327DA-638E-43D0-367D-D29A100A6CC7}"/>
              </a:ext>
            </a:extLst>
          </p:cNvPr>
          <p:cNvSpPr txBox="1"/>
          <p:nvPr/>
        </p:nvSpPr>
        <p:spPr>
          <a:xfrm>
            <a:off x="514350" y="914042"/>
            <a:ext cx="11204409" cy="17051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2024</a:t>
            </a:r>
            <a:r>
              <a:rPr 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の東京ゲームショウを通じて、プロジェクト</a:t>
            </a:r>
            <a:r>
              <a:rPr lang="ja-JP" altLang="en-US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が成長中</a:t>
            </a:r>
            <a:r>
              <a:rPr 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8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13verse</a:t>
            </a:r>
            <a:r>
              <a:rPr lang="ja-JP" altLang="en-US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（イサバース）</a:t>
            </a:r>
            <a:r>
              <a:rPr lang="ja-JP" altLang="en-US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は</a:t>
            </a:r>
            <a:r>
              <a:rPr lang="en-US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AI</a:t>
            </a:r>
            <a:r>
              <a:rPr 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とメタバース、未来への無限の可能性</a:t>
            </a:r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が</a:t>
            </a:r>
            <a:r>
              <a:rPr lang="ja-JP" sz="2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テーマ</a:t>
            </a:r>
            <a:r>
              <a:rPr lang="ja-JP" altLang="en-US" sz="28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sz="2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A2D99EA8-9BB5-589A-DB14-48BDADD3AFCF}"/>
              </a:ext>
            </a:extLst>
          </p:cNvPr>
          <p:cNvSpPr txBox="1"/>
          <p:nvPr/>
        </p:nvSpPr>
        <p:spPr>
          <a:xfrm>
            <a:off x="8221305" y="2427890"/>
            <a:ext cx="3734475" cy="40876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AI</a:t>
            </a:r>
            <a:r>
              <a:rPr lang="ja-JP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とメタバースの可能性で伊佐を</a:t>
            </a:r>
            <a:r>
              <a:rPr lang="en-US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100</a:t>
            </a:r>
            <a:r>
              <a:rPr lang="ja-JP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年続く街へ」をコンセプトに掲げ、</a:t>
            </a:r>
            <a:r>
              <a:rPr lang="ja-JP" altLang="en-US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大阪万博にも出展した内容をブラッシュアップ！</a:t>
            </a:r>
            <a:endParaRPr lang="en-US" altLang="ja-JP" sz="2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このプロジェクトに関わる企業・人材の更なる繋がりを目指</a:t>
            </a:r>
            <a:r>
              <a:rPr lang="ja-JP" altLang="en-US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r>
              <a:rPr lang="ja-JP" sz="2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sz="26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E6325F-D237-3E82-5FCF-293A51AD085D}"/>
              </a:ext>
            </a:extLst>
          </p:cNvPr>
          <p:cNvSpPr/>
          <p:nvPr/>
        </p:nvSpPr>
        <p:spPr>
          <a:xfrm>
            <a:off x="0" y="0"/>
            <a:ext cx="12192000" cy="805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BB4561-D749-60A3-6EBE-C886324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9750"/>
            <a:ext cx="12191999" cy="80575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</a:t>
            </a:r>
            <a:r>
              <a:rPr kumimoji="1" lang="en-US" altLang="ja-JP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2025</a:t>
            </a:r>
            <a:r>
              <a:rPr kumimoji="1" lang="ja-JP" altLang="en-US" sz="3200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出展概要　</a:t>
            </a:r>
            <a:r>
              <a:rPr kumimoji="1" lang="ja-JP" altLang="en-US" sz="32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④</a:t>
            </a:r>
            <a:r>
              <a:rPr lang="ja-JP" altLang="en-US" sz="3200" b="1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地域活動の紹介</a:t>
            </a:r>
            <a:endParaRPr kumimoji="1" lang="ja-JP" altLang="en-US" sz="4400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963327DA-638E-43D0-367D-D29A100A6CC7}"/>
              </a:ext>
            </a:extLst>
          </p:cNvPr>
          <p:cNvSpPr txBox="1"/>
          <p:nvPr/>
        </p:nvSpPr>
        <p:spPr>
          <a:xfrm>
            <a:off x="266006" y="914042"/>
            <a:ext cx="11671069" cy="17051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ja-JP" sz="28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ゲームを活用した伊佐市地域活動</a:t>
            </a:r>
            <a:r>
              <a:rPr lang="ja-JP" altLang="en-US" sz="28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を</a:t>
            </a:r>
            <a:r>
              <a:rPr lang="ja-JP" altLang="ja-JP" sz="28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紹介</a:t>
            </a:r>
            <a:r>
              <a:rPr lang="ja-JP" altLang="en-US" sz="2800" b="1" kern="100" dirty="0">
                <a:effectLst/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することで、伊佐市での起業・新事業へのイメージ力に繋げます。</a:t>
            </a:r>
            <a:endParaRPr lang="ja-JP" altLang="ja-JP" sz="2800" kern="100" dirty="0">
              <a:effectLst/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A2D99EA8-9BB5-589A-DB14-48BDADD3AFCF}"/>
              </a:ext>
            </a:extLst>
          </p:cNvPr>
          <p:cNvSpPr txBox="1"/>
          <p:nvPr/>
        </p:nvSpPr>
        <p:spPr>
          <a:xfrm>
            <a:off x="418405" y="3782534"/>
            <a:ext cx="3607725" cy="4734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①</a:t>
            </a:r>
            <a:r>
              <a:rPr lang="ja-JP" altLang="ja-JP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生涯学習「シニア</a:t>
            </a:r>
            <a:r>
              <a:rPr lang="en-US" altLang="ja-JP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ja-JP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スポーツ」</a:t>
            </a:r>
            <a:endParaRPr lang="ja-JP" altLang="ja-JP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1BADEB-AD58-3ABA-E983-1877E0BF808B}"/>
              </a:ext>
            </a:extLst>
          </p:cNvPr>
          <p:cNvSpPr txBox="1"/>
          <p:nvPr/>
        </p:nvSpPr>
        <p:spPr>
          <a:xfrm>
            <a:off x="4738252" y="3791826"/>
            <a:ext cx="3607725" cy="4734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②企業対抗</a:t>
            </a:r>
            <a:r>
              <a:rPr lang="en-US" altLang="ja-JP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en-US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スポーツ交流戦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4B540759-4671-84F5-C62D-AB7C1033D7BF}"/>
              </a:ext>
            </a:extLst>
          </p:cNvPr>
          <p:cNvSpPr txBox="1"/>
          <p:nvPr/>
        </p:nvSpPr>
        <p:spPr>
          <a:xfrm>
            <a:off x="437800" y="6315665"/>
            <a:ext cx="6270560" cy="406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④</a:t>
            </a:r>
            <a:r>
              <a:rPr lang="en-US" altLang="ja-JP" sz="1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en-US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教育</a:t>
            </a:r>
            <a:r>
              <a:rPr lang="ja-JP" altLang="ja-JP" sz="1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の一環として小中学校にマインクラフトを導入</a:t>
            </a:r>
            <a:endParaRPr lang="ja-JP" altLang="ja-JP" sz="18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E50FA520-325B-20A7-FA50-1EFEBCD9B02C}"/>
              </a:ext>
            </a:extLst>
          </p:cNvPr>
          <p:cNvSpPr txBox="1"/>
          <p:nvPr/>
        </p:nvSpPr>
        <p:spPr>
          <a:xfrm>
            <a:off x="8944495" y="3791826"/>
            <a:ext cx="3183772" cy="6496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③ねんりんピック出場</a:t>
            </a:r>
            <a:endParaRPr lang="en-US" altLang="ja-JP" sz="18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e</a:t>
            </a:r>
            <a:r>
              <a:rPr lang="ja-JP" altLang="en-US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スポーツ</a:t>
            </a:r>
            <a:r>
              <a:rPr lang="ja-JP" altLang="en-US" sz="18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鹿児島県代表</a:t>
            </a:r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3DB7E97F-E8A2-CF5B-3E16-AC94BD85DE64}"/>
              </a:ext>
            </a:extLst>
          </p:cNvPr>
          <p:cNvSpPr txBox="1"/>
          <p:nvPr/>
        </p:nvSpPr>
        <p:spPr>
          <a:xfrm>
            <a:off x="7897096" y="6237270"/>
            <a:ext cx="4497183" cy="86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⑤恋愛ゲーム「制服カノジョ２」と</a:t>
            </a:r>
            <a:endParaRPr lang="en-US" altLang="ja-JP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企業・地域のコラボ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sz="20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 descr="屋内, 天井, 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35BF84-9FD0-CEB0-7118-43ED07D2B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9779"/>
          <a:stretch/>
        </p:blipFill>
        <p:spPr>
          <a:xfrm>
            <a:off x="160710" y="1878671"/>
            <a:ext cx="4075841" cy="1913155"/>
          </a:xfrm>
          <a:prstGeom prst="rect">
            <a:avLst/>
          </a:prstGeom>
        </p:spPr>
      </p:pic>
      <p:pic>
        <p:nvPicPr>
          <p:cNvPr id="16" name="図 15" descr="屋内, テーブル, 座る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2AA72280-E262-529C-B336-1376E0EF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5" y="1878670"/>
            <a:ext cx="3384645" cy="1903863"/>
          </a:xfrm>
          <a:prstGeom prst="rect">
            <a:avLst/>
          </a:prstGeom>
        </p:spPr>
      </p:pic>
      <p:pic>
        <p:nvPicPr>
          <p:cNvPr id="18" name="図 1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3EBBDCC-9BE0-DA99-4683-7D487B3A2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95" y="1543612"/>
            <a:ext cx="2705478" cy="2248214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A3AF712-FD64-55E7-F6D0-6389BA4FA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77" y="4402510"/>
            <a:ext cx="3607725" cy="1896965"/>
          </a:xfrm>
          <a:prstGeom prst="rect">
            <a:avLst/>
          </a:prstGeom>
        </p:spPr>
      </p:pic>
      <p:pic>
        <p:nvPicPr>
          <p:cNvPr id="22" name="図 21" descr="屋内, 人, キッチン, 男 が含まれている画像&#10;&#10;自動的に生成された説明">
            <a:extLst>
              <a:ext uri="{FF2B5EF4-FFF2-40B4-BE49-F238E27FC236}">
                <a16:creationId xmlns:a16="http://schemas.microsoft.com/office/drawing/2014/main" id="{D34B685C-DFF8-1C16-DB8A-F5432FFC2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00" y="4603613"/>
            <a:ext cx="2454068" cy="1597792"/>
          </a:xfrm>
          <a:prstGeom prst="rect">
            <a:avLst/>
          </a:prstGeom>
        </p:spPr>
      </p:pic>
      <p:pic>
        <p:nvPicPr>
          <p:cNvPr id="24" name="図 23" descr="屋外, 電車, 草, 跡 が含まれている画像&#10;&#10;自動的に生成された説明">
            <a:extLst>
              <a:ext uri="{FF2B5EF4-FFF2-40B4-BE49-F238E27FC236}">
                <a16:creationId xmlns:a16="http://schemas.microsoft.com/office/drawing/2014/main" id="{B90F4B4A-93F2-3F7A-C109-9CF3862ED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85" y="4603611"/>
            <a:ext cx="2396690" cy="15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2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1122</Words>
  <Application>Microsoft Office PowerPoint</Application>
  <PresentationFormat>ワイド画面</PresentationFormat>
  <Paragraphs>63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07ラノベPOP</vt:lpstr>
      <vt:lpstr>ラノベPOP v2</vt:lpstr>
      <vt:lpstr>游ゴシック</vt:lpstr>
      <vt:lpstr>游ゴシック Light</vt:lpstr>
      <vt:lpstr>游明朝</vt:lpstr>
      <vt:lpstr>Arial</vt:lpstr>
      <vt:lpstr>Times New Roman</vt:lpstr>
      <vt:lpstr>Office テーマ</vt:lpstr>
      <vt:lpstr>東京ゲームショウ2025　 鹿児島県伊佐市　出展プラン概要</vt:lpstr>
      <vt:lpstr>出展概要</vt:lpstr>
      <vt:lpstr>TGS2025出展概要　ビジネスマッチングシステムのフル活用</vt:lpstr>
      <vt:lpstr>TGS2025出展概要　東京ゲームショウ　現地対応スタッフ</vt:lpstr>
      <vt:lpstr>TGS2025出展概要　①行政施策 転生者(地域おこし協力隊)の募集</vt:lpstr>
      <vt:lpstr>TGS2025出展概要　②連携事業等（コラボ）のご提案</vt:lpstr>
      <vt:lpstr>TGS2025出展概要　③ 13verse（イサバース）の展示</vt:lpstr>
      <vt:lpstr>TGS2025出展概要　④地域活動の紹介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TGS2024出展概要　①伊佐市の紹介</dc:title>
  <dc:creator>z14397</dc:creator>
  <cp:lastModifiedBy>infinitypotential001@outlook.jp</cp:lastModifiedBy>
  <cp:revision>51</cp:revision>
  <cp:lastPrinted>2025-06-04T03:39:22Z</cp:lastPrinted>
  <dcterms:created xsi:type="dcterms:W3CDTF">2024-05-09T12:40:27Z</dcterms:created>
  <dcterms:modified xsi:type="dcterms:W3CDTF">2025-08-20T07:54:47Z</dcterms:modified>
</cp:coreProperties>
</file>