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256" r:id="rId2"/>
    <p:sldId id="262" r:id="rId3"/>
    <p:sldId id="287" r:id="rId4"/>
    <p:sldId id="290" r:id="rId5"/>
    <p:sldId id="292" r:id="rId6"/>
    <p:sldId id="288" r:id="rId7"/>
    <p:sldId id="286" r:id="rId8"/>
    <p:sldId id="285" r:id="rId9"/>
    <p:sldId id="289" r:id="rId10"/>
    <p:sldId id="277" r:id="rId11"/>
    <p:sldId id="284" r:id="rId12"/>
    <p:sldId id="294" r:id="rId13"/>
  </p:sldIdLst>
  <p:sldSz cx="12192000" cy="6858000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9523EC51-FE99-449B-A0BA-FE0348DE4BBA}">
          <p14:sldIdLst>
            <p14:sldId id="256"/>
            <p14:sldId id="262"/>
            <p14:sldId id="287"/>
            <p14:sldId id="290"/>
            <p14:sldId id="292"/>
            <p14:sldId id="288"/>
            <p14:sldId id="286"/>
            <p14:sldId id="285"/>
            <p14:sldId id="289"/>
            <p14:sldId id="277"/>
            <p14:sldId id="284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9" autoAdjust="0"/>
    <p:restoredTop sz="94558" autoAdjust="0"/>
  </p:normalViewPr>
  <p:slideViewPr>
    <p:cSldViewPr snapToGrid="0">
      <p:cViewPr varScale="1">
        <p:scale>
          <a:sx n="116" d="100"/>
          <a:sy n="116" d="100"/>
        </p:scale>
        <p:origin x="776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4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62458-EFF9-4606-8E91-904533F61A34}" type="datetimeFigureOut">
              <a:rPr kumimoji="1" lang="ja-JP" altLang="en-US" smtClean="0"/>
              <a:t>2023/9/2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775" y="3276600"/>
            <a:ext cx="7951788" cy="267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65888"/>
            <a:ext cx="4306888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275" y="6465888"/>
            <a:ext cx="430847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4B004-3485-4D27-9F84-FB447D5101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558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28938" y="850900"/>
            <a:ext cx="4081462" cy="22971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4B004-3485-4D27-9F84-FB447D51018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169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09080B-DDF6-4B1F-B9C6-44E47CDA6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8A33FFD-A978-422A-A910-F5729CEF9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8937E2-BBDB-4D49-BEFA-C0D4C012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4315-9747-453C-A190-F72C4900334C}" type="datetimeFigureOut">
              <a:rPr kumimoji="1" lang="ja-JP" altLang="en-US" smtClean="0"/>
              <a:t>2023/9/2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C30232-685E-4CA6-8573-9969F561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8CAA3B-96C9-432A-A882-96453E03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3ACB-A8AA-41BD-948D-AB5DAD8A0D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476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9981D3-6D02-4CE7-9751-86E5445E8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BFCF120-A0AF-455E-89FB-39E8396A1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74C182-C93E-44C9-9DD7-1F6317807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4315-9747-453C-A190-F72C4900334C}" type="datetimeFigureOut">
              <a:rPr kumimoji="1" lang="ja-JP" altLang="en-US" smtClean="0"/>
              <a:t>2023/9/2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AE4BC5-1D74-48B2-97A5-D671C60FD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ABBEA8-1C72-422D-A8C1-6C39E90D2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3ACB-A8AA-41BD-948D-AB5DAD8A0D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669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9741600-A3F9-48D6-B56C-A10909DCA0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930DCB3-C47A-4CE1-B3D0-C32BFB5BD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8113D01-EFA8-43E9-9416-750289D83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4315-9747-453C-A190-F72C4900334C}" type="datetimeFigureOut">
              <a:rPr kumimoji="1" lang="ja-JP" altLang="en-US" smtClean="0"/>
              <a:t>2023/9/2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5D3270-911E-450D-B7EE-2DC2489A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228D92-31B0-4EE7-8648-6F17F7941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3ACB-A8AA-41BD-948D-AB5DAD8A0D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58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87481C-70A3-499A-8C04-E761127D2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036FF6-5C28-478E-B109-DD4B962D4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9B3E6F-6A5F-48CC-9D85-4BA5EB6A6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4315-9747-453C-A190-F72C4900334C}" type="datetimeFigureOut">
              <a:rPr kumimoji="1" lang="ja-JP" altLang="en-US" smtClean="0"/>
              <a:t>2023/9/2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59BC4C-B664-4A40-A0FD-C7DCB428E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C7742F-92A2-4E70-99C3-6AF940A83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3ACB-A8AA-41BD-948D-AB5DAD8A0D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5010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0759E-6F47-4861-B4AA-7D8015B36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0E00E5D-391A-4B4B-9B2D-0702D9B7B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2BAAF2-FE0B-4212-AEFC-E905B43A7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4315-9747-453C-A190-F72C4900334C}" type="datetimeFigureOut">
              <a:rPr kumimoji="1" lang="ja-JP" altLang="en-US" smtClean="0"/>
              <a:t>2023/9/2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77CA37-A9C7-4349-BCCA-FC74A4784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F2480D-5CD6-41E6-BC96-0A230B010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3ACB-A8AA-41BD-948D-AB5DAD8A0D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867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D15766-CB23-4399-B2C5-0FCBCEFA3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28E8EC-6F67-46F6-9B18-1CA430AF0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AD23D5-C41F-41E5-8BF8-E197FEE7C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7D770E1-8F4A-4164-BDC5-BCFDE0B6B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4315-9747-453C-A190-F72C4900334C}" type="datetimeFigureOut">
              <a:rPr kumimoji="1" lang="ja-JP" altLang="en-US" smtClean="0"/>
              <a:t>2023/9/2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DA46AE0-86D6-4CAB-81A8-C28B6D5CE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9337093-5A93-4F0F-A280-C5DEF109C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3ACB-A8AA-41BD-948D-AB5DAD8A0D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6092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F1EE60-B231-47FA-9A78-5C2169DE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F7C9E75-FC35-43E2-9EDD-ACC9B625A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4DFC20A-2AA5-4D82-909D-4DE129458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DFDBB56-4EA1-47F0-90D3-235F451651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733C9F3-7148-404B-AA4E-60472F974B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0A1623E-6A80-4F78-9792-5425BFC5A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4315-9747-453C-A190-F72C4900334C}" type="datetimeFigureOut">
              <a:rPr kumimoji="1" lang="ja-JP" altLang="en-US" smtClean="0"/>
              <a:t>2023/9/2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C7A53DE-2D56-4B63-9CC6-0F25DE93D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5053D63-CCC8-4367-B347-D3A99649E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3ACB-A8AA-41BD-948D-AB5DAD8A0D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2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677F3C-62A8-4357-AC1D-0FDC4BE3E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D841CDB-FB41-4333-8FF6-D5AC72635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4315-9747-453C-A190-F72C4900334C}" type="datetimeFigureOut">
              <a:rPr kumimoji="1" lang="ja-JP" altLang="en-US" smtClean="0"/>
              <a:t>2023/9/2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67FB35E-D72E-4111-9172-740C01FA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238B2DC-8DD8-4D36-8524-62C8B8C56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3ACB-A8AA-41BD-948D-AB5DAD8A0D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889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8737410-6FE8-4501-B69F-9DA61683D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4315-9747-453C-A190-F72C4900334C}" type="datetimeFigureOut">
              <a:rPr kumimoji="1" lang="ja-JP" altLang="en-US" smtClean="0"/>
              <a:t>2023/9/2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B8C77CE-3C82-4429-B570-2A742D55F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DBCC89-96DB-4462-AEA3-1093FFA95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3ACB-A8AA-41BD-948D-AB5DAD8A0D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73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29837B-A9E5-453A-8D39-ACD30254A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5744AB-118F-4F35-BD94-791EE1D15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E15562D-46F0-446A-82AA-6D4167839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1DCC8D1-252D-49A0-BAEE-7464D9766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4315-9747-453C-A190-F72C4900334C}" type="datetimeFigureOut">
              <a:rPr kumimoji="1" lang="ja-JP" altLang="en-US" smtClean="0"/>
              <a:t>2023/9/2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17BE31E-9CAC-4B1B-8C53-7EFE0D122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949CB32-C73B-4BCD-8F45-4DFA495E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3ACB-A8AA-41BD-948D-AB5DAD8A0D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848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87CBF9-1334-4AB1-98F5-44C1D338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48C2848-2395-43B2-B731-474536BF31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591BE6-BE8C-41D6-9E0A-CB5C7BF97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14C1217-8170-465F-8315-5327BB42D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4315-9747-453C-A190-F72C4900334C}" type="datetimeFigureOut">
              <a:rPr kumimoji="1" lang="ja-JP" altLang="en-US" smtClean="0"/>
              <a:t>2023/9/2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8FC7910-C5B7-4692-AE8F-832D017C3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EDD9186-37C3-48C3-AB0C-5EE734292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3ACB-A8AA-41BD-948D-AB5DAD8A0D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1376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3358BF7-8808-48D6-9C5E-221327BCF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ECAC4F2-AB7D-4B35-A49F-D531F6E4B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C13F6D-BAC6-4E60-A49D-A62270D7CA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74315-9747-453C-A190-F72C4900334C}" type="datetimeFigureOut">
              <a:rPr kumimoji="1" lang="ja-JP" altLang="en-US" smtClean="0"/>
              <a:t>2023/9/2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411C90-F520-4CF4-B382-3AE72B050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6D5CAB-D187-43B6-870C-5BFA301EF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63ACB-A8AA-41BD-948D-AB5DAD8A0D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77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s://kotobank.jp/word/%E5%81%B4%E9%9D%A2-554103" TargetMode="External"/><Relationship Id="rId7" Type="http://schemas.openxmlformats.org/officeDocument/2006/relationships/image" Target="../media/image4.jpg"/><Relationship Id="rId2" Type="http://schemas.openxmlformats.org/officeDocument/2006/relationships/hyperlink" Target="https://kotobank.jp/word/%E5%85%B1%E5%82%AC-47816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hyperlink" Target="https://kotobank.jp/word/%E5%B9%95%E5%BC%B5%E3%83%A1%E3%83%83%E3%82%BB-171271" TargetMode="Externa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e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16.jpe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1DDFC986-1C01-4881-998B-01AD2DE1E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4671" y="6011458"/>
            <a:ext cx="8572500" cy="1011223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dirty="0"/>
              <a:t>　　　　　　　　　　　</a:t>
            </a:r>
            <a:r>
              <a:rPr lang="ja-JP" altLang="en-US" sz="2200" dirty="0"/>
              <a:t>　一般社団法人　伊佐市</a:t>
            </a:r>
            <a:r>
              <a:rPr lang="en-US" altLang="ja-JP" sz="2200" dirty="0"/>
              <a:t>e</a:t>
            </a:r>
            <a:r>
              <a:rPr lang="ja-JP" altLang="en-US" sz="2200" dirty="0"/>
              <a:t>スポーツ協会</a:t>
            </a:r>
          </a:p>
          <a:p>
            <a:pPr algn="r"/>
            <a:r>
              <a:rPr lang="ja-JP" altLang="en-US" sz="2200" dirty="0"/>
              <a:t>（　伊佐市　</a:t>
            </a:r>
            <a:r>
              <a:rPr lang="en-US" altLang="ja-JP" sz="2200" dirty="0"/>
              <a:t>/</a:t>
            </a:r>
            <a:r>
              <a:rPr lang="ja-JP" altLang="en-US" sz="2200" dirty="0"/>
              <a:t>　イーマッチング・イースリー！ 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B80DB00-BA37-4C79-999B-7F8CEB3AD476}"/>
              </a:ext>
            </a:extLst>
          </p:cNvPr>
          <p:cNvSpPr txBox="1"/>
          <p:nvPr/>
        </p:nvSpPr>
        <p:spPr>
          <a:xfrm>
            <a:off x="0" y="457843"/>
            <a:ext cx="815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TGS2023</a:t>
            </a:r>
            <a:r>
              <a:rPr lang="ja-JP" altLang="en-US" sz="5400" b="1" dirty="0"/>
              <a:t>　出展プラン</a:t>
            </a:r>
            <a:r>
              <a:rPr lang="en-US" altLang="ja-JP" sz="2000" b="1" dirty="0"/>
              <a:t>ver1.2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41CB9062-A63A-4316-E60B-43B5105A81DB}"/>
              </a:ext>
            </a:extLst>
          </p:cNvPr>
          <p:cNvSpPr txBox="1">
            <a:spLocks/>
          </p:cNvSpPr>
          <p:nvPr/>
        </p:nvSpPr>
        <p:spPr>
          <a:xfrm>
            <a:off x="-265176" y="-290215"/>
            <a:ext cx="6102626" cy="7480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latin typeface="+mn-ea"/>
                <a:ea typeface="+mn-ea"/>
                <a:cs typeface="ラノベPOP v2" panose="00000900000000000000" pitchFamily="50" charset="-128"/>
              </a:rPr>
              <a:t>令和５年度事業計画　行政機関連携事業 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DFAE8E82-95B5-5DA3-F35F-3EFB89538484}"/>
              </a:ext>
            </a:extLst>
          </p:cNvPr>
          <p:cNvSpPr txBox="1">
            <a:spLocks/>
          </p:cNvSpPr>
          <p:nvPr/>
        </p:nvSpPr>
        <p:spPr>
          <a:xfrm>
            <a:off x="8667300" y="-329727"/>
            <a:ext cx="3842259" cy="7480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srgbClr val="00B0F0"/>
                </a:solidFill>
                <a:latin typeface="+mn-ea"/>
                <a:ea typeface="+mn-ea"/>
                <a:cs typeface="ラノベPOP v2" panose="00000900000000000000" pitchFamily="50" charset="-128"/>
              </a:rPr>
              <a:t>伊佐市企業団体説明用 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D7A0F1D-8585-9DAA-703D-D091E0B48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6173" y="1585197"/>
            <a:ext cx="7899931" cy="444371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15E8D13-2D53-72EF-A781-85D095CD07BB}"/>
              </a:ext>
            </a:extLst>
          </p:cNvPr>
          <p:cNvSpPr txBox="1"/>
          <p:nvPr/>
        </p:nvSpPr>
        <p:spPr>
          <a:xfrm>
            <a:off x="8784282" y="5603096"/>
            <a:ext cx="1191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©TGS2023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86043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2FDD9B6-A49B-40D4-B39A-4969077066B1}"/>
              </a:ext>
            </a:extLst>
          </p:cNvPr>
          <p:cNvSpPr/>
          <p:nvPr/>
        </p:nvSpPr>
        <p:spPr>
          <a:xfrm>
            <a:off x="0" y="365126"/>
            <a:ext cx="12192000" cy="109297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A503C5D-3C8D-4C35-B198-F615D80FA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1275423" cy="1325563"/>
          </a:xfrm>
        </p:spPr>
        <p:txBody>
          <a:bodyPr>
            <a:normAutofit/>
          </a:bodyPr>
          <a:lstStyle/>
          <a:p>
            <a:r>
              <a:rPr lang="ja-JP" altLang="en-US" sz="3600" b="1" dirty="0"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出展に向けて　①スケジュール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0A6420-F8A9-4399-ADB6-71A33C394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02378"/>
            <a:ext cx="11275423" cy="5050972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20000"/>
              </a:lnSpc>
              <a:buNone/>
            </a:pPr>
            <a:r>
              <a:rPr lang="ja-JP" altLang="en-US" sz="3500" b="1" dirty="0">
                <a:solidFill>
                  <a:srgbClr val="212529"/>
                </a:solidFill>
                <a:latin typeface="ヒラギノ角ゴシック W3"/>
              </a:rPr>
              <a:t>大まかなスケジュール</a:t>
            </a:r>
          </a:p>
          <a:p>
            <a:pPr marL="0" indent="0" fontAlgn="base">
              <a:lnSpc>
                <a:spcPct val="120000"/>
              </a:lnSpc>
              <a:buNone/>
            </a:pPr>
            <a:endParaRPr lang="en-US" altLang="ja-JP" sz="1100" b="1" dirty="0">
              <a:solidFill>
                <a:srgbClr val="212529"/>
              </a:solidFill>
              <a:latin typeface="ヒラギノ角ゴシック W3"/>
            </a:endParaRPr>
          </a:p>
          <a:p>
            <a:pPr marL="0" indent="0" fontAlgn="base">
              <a:lnSpc>
                <a:spcPct val="120000"/>
              </a:lnSpc>
              <a:buNone/>
            </a:pPr>
            <a:r>
              <a:rPr lang="ja-JP" altLang="en-US" sz="2400" b="1" dirty="0">
                <a:solidFill>
                  <a:srgbClr val="212529"/>
                </a:solidFill>
                <a:latin typeface="ヒラギノ角ゴシック W3"/>
              </a:rPr>
              <a:t>①</a:t>
            </a:r>
            <a:r>
              <a:rPr lang="en-US" altLang="ja-JP" sz="2400" b="1" dirty="0">
                <a:solidFill>
                  <a:srgbClr val="212529"/>
                </a:solidFill>
                <a:latin typeface="ヒラギノ角ゴシック W3"/>
              </a:rPr>
              <a:t>5</a:t>
            </a:r>
            <a:r>
              <a:rPr lang="ja-JP" altLang="en-US" sz="2400" b="1" dirty="0">
                <a:solidFill>
                  <a:srgbClr val="212529"/>
                </a:solidFill>
                <a:latin typeface="ヒラギノ角ゴシック W3"/>
              </a:rPr>
              <a:t>月</a:t>
            </a:r>
            <a:r>
              <a:rPr lang="en-US" altLang="ja-JP" sz="2400" b="1" dirty="0">
                <a:solidFill>
                  <a:srgbClr val="212529"/>
                </a:solidFill>
                <a:latin typeface="ヒラギノ角ゴシック W3"/>
              </a:rPr>
              <a:t>26</a:t>
            </a:r>
            <a:r>
              <a:rPr lang="ja-JP" altLang="en-US" sz="2400" b="1" dirty="0">
                <a:solidFill>
                  <a:srgbClr val="212529"/>
                </a:solidFill>
                <a:latin typeface="ヒラギノ角ゴシック W3"/>
              </a:rPr>
              <a:t>日（金）までに出展申し込みを完了。</a:t>
            </a:r>
            <a:endParaRPr lang="en-US" altLang="ja-JP" sz="2400" b="1" dirty="0">
              <a:solidFill>
                <a:srgbClr val="212529"/>
              </a:solidFill>
              <a:latin typeface="ヒラギノ角ゴシック W3"/>
            </a:endParaRPr>
          </a:p>
          <a:p>
            <a:pPr marL="0" indent="0" fontAlgn="base">
              <a:lnSpc>
                <a:spcPct val="120000"/>
              </a:lnSpc>
              <a:buNone/>
            </a:pPr>
            <a:r>
              <a:rPr lang="ja-JP" altLang="en-US" sz="2400" b="1" dirty="0">
                <a:solidFill>
                  <a:srgbClr val="212529"/>
                </a:solidFill>
                <a:latin typeface="ヒラギノ角ゴシック W3"/>
              </a:rPr>
              <a:t>②定期的に行政機関と出展会議を行い協議・情報共有を行う。</a:t>
            </a:r>
            <a:endParaRPr lang="en-US" altLang="ja-JP" sz="2400" b="1" dirty="0">
              <a:solidFill>
                <a:srgbClr val="212529"/>
              </a:solidFill>
              <a:latin typeface="ヒラギノ角ゴシック W3"/>
            </a:endParaRPr>
          </a:p>
          <a:p>
            <a:pPr marL="0" indent="0" fontAlgn="base">
              <a:lnSpc>
                <a:spcPct val="120000"/>
              </a:lnSpc>
              <a:buNone/>
            </a:pPr>
            <a:r>
              <a:rPr lang="ja-JP" altLang="en-US" sz="2400" b="1" dirty="0">
                <a:solidFill>
                  <a:srgbClr val="212529"/>
                </a:solidFill>
                <a:latin typeface="ヒラギノ角ゴシック W3"/>
              </a:rPr>
              <a:t>③出展内容を基にブース装飾、配布物、商材に関する制作物に取り掛かる。</a:t>
            </a:r>
            <a:endParaRPr lang="en-US" altLang="ja-JP" sz="2400" b="1" dirty="0">
              <a:solidFill>
                <a:srgbClr val="212529"/>
              </a:solidFill>
              <a:latin typeface="ヒラギノ角ゴシック W3"/>
            </a:endParaRPr>
          </a:p>
          <a:p>
            <a:pPr marL="0" indent="0" fontAlgn="base">
              <a:lnSpc>
                <a:spcPct val="120000"/>
              </a:lnSpc>
              <a:buNone/>
            </a:pPr>
            <a:r>
              <a:rPr lang="ja-JP" altLang="en-US" sz="2400" b="1" dirty="0">
                <a:solidFill>
                  <a:srgbClr val="212529"/>
                </a:solidFill>
                <a:latin typeface="ヒラギノ角ゴシック W3"/>
              </a:rPr>
              <a:t>④</a:t>
            </a:r>
            <a:r>
              <a:rPr lang="en-US" altLang="ja-JP" sz="2400" b="1" dirty="0">
                <a:solidFill>
                  <a:srgbClr val="212529"/>
                </a:solidFill>
                <a:latin typeface="ヒラギノ角ゴシック W3"/>
              </a:rPr>
              <a:t>7</a:t>
            </a:r>
            <a:r>
              <a:rPr lang="ja-JP" altLang="en-US" sz="2400" b="1" dirty="0">
                <a:solidFill>
                  <a:srgbClr val="212529"/>
                </a:solidFill>
                <a:latin typeface="ヒラギノ角ゴシック W3"/>
              </a:rPr>
              <a:t>月</a:t>
            </a:r>
            <a:r>
              <a:rPr lang="en-US" altLang="ja-JP" sz="2400" b="1" dirty="0">
                <a:solidFill>
                  <a:srgbClr val="212529"/>
                </a:solidFill>
                <a:latin typeface="ヒラギノ角ゴシック W3"/>
              </a:rPr>
              <a:t>4</a:t>
            </a:r>
            <a:r>
              <a:rPr lang="ja-JP" altLang="en-US" sz="2400" b="1" dirty="0">
                <a:solidFill>
                  <a:srgbClr val="212529"/>
                </a:solidFill>
                <a:latin typeface="ヒラギノ角ゴシック W3"/>
              </a:rPr>
              <a:t>日（火）の出展社説明会に出席。</a:t>
            </a:r>
            <a:endParaRPr lang="en-US" altLang="ja-JP" sz="2400" b="1" dirty="0">
              <a:solidFill>
                <a:srgbClr val="212529"/>
              </a:solidFill>
              <a:latin typeface="ヒラギノ角ゴシック W3"/>
            </a:endParaRPr>
          </a:p>
          <a:p>
            <a:pPr marL="0" indent="0" fontAlgn="base">
              <a:lnSpc>
                <a:spcPct val="120000"/>
              </a:lnSpc>
              <a:buNone/>
            </a:pPr>
            <a:r>
              <a:rPr lang="ja-JP" altLang="en-US" sz="2400" b="1" dirty="0">
                <a:solidFill>
                  <a:srgbClr val="212529"/>
                </a:solidFill>
                <a:latin typeface="ヒラギノ角ゴシック W3"/>
              </a:rPr>
              <a:t>⑤８月末までに営業・商談戦略のすり合わせ。</a:t>
            </a:r>
            <a:endParaRPr lang="en-US" altLang="ja-JP" sz="2400" b="1" dirty="0">
              <a:solidFill>
                <a:srgbClr val="212529"/>
              </a:solidFill>
              <a:latin typeface="ヒラギノ角ゴシック W3"/>
            </a:endParaRPr>
          </a:p>
          <a:p>
            <a:pPr marL="0" indent="0" fontAlgn="base">
              <a:lnSpc>
                <a:spcPct val="120000"/>
              </a:lnSpc>
              <a:buNone/>
            </a:pPr>
            <a:r>
              <a:rPr lang="ja-JP" altLang="en-US" sz="2400" b="1" dirty="0">
                <a:solidFill>
                  <a:srgbClr val="212529"/>
                </a:solidFill>
                <a:latin typeface="ヒラギノ角ゴシック W3"/>
              </a:rPr>
              <a:t>⑥出展日の前週に最終打ち合わせ。出展関係物運搬。</a:t>
            </a:r>
            <a:endParaRPr lang="en-US" altLang="ja-JP" sz="1800" b="1" dirty="0">
              <a:solidFill>
                <a:srgbClr val="212529"/>
              </a:solidFill>
              <a:latin typeface="ヒラギノ角ゴシック W3"/>
            </a:endParaRPr>
          </a:p>
        </p:txBody>
      </p:sp>
    </p:spTree>
    <p:extLst>
      <p:ext uri="{BB962C8B-B14F-4D97-AF65-F5344CB8AC3E}">
        <p14:creationId xmlns:p14="http://schemas.microsoft.com/office/powerpoint/2010/main" val="2765226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2FDD9B6-A49B-40D4-B39A-4969077066B1}"/>
              </a:ext>
            </a:extLst>
          </p:cNvPr>
          <p:cNvSpPr/>
          <p:nvPr/>
        </p:nvSpPr>
        <p:spPr>
          <a:xfrm>
            <a:off x="0" y="365126"/>
            <a:ext cx="12192000" cy="109297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A503C5D-3C8D-4C35-B198-F615D80FA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1275423" cy="1325563"/>
          </a:xfrm>
        </p:spPr>
        <p:txBody>
          <a:bodyPr>
            <a:normAutofit/>
          </a:bodyPr>
          <a:lstStyle/>
          <a:p>
            <a:r>
              <a:rPr lang="ja-JP" altLang="en-US" sz="3600" b="1" dirty="0"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出展に向けて　伊佐市企業団体から商材提供を募る　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0A6420-F8A9-4399-ADB6-71A33C394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145" y="1595988"/>
            <a:ext cx="10400611" cy="56967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2400" b="1" dirty="0"/>
              <a:t>①</a:t>
            </a:r>
            <a:r>
              <a:rPr lang="ja-JP" altLang="ja-JP" sz="2400" b="1" kern="1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伊佐市企業団体による人材・企業受け入れ体制</a:t>
            </a:r>
            <a:r>
              <a:rPr lang="ja-JP" altLang="en-US" sz="2400" b="1" kern="1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を整備・強化します</a:t>
            </a:r>
            <a:endParaRPr lang="en-US" altLang="ja-JP" sz="1200" b="1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1800" b="1" kern="100" dirty="0">
              <a:solidFill>
                <a:srgbClr val="666666"/>
              </a:solidFill>
              <a:latin typeface="arial" panose="020B0604020202020204" pitchFamily="34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20000"/>
              </a:lnSpc>
              <a:buNone/>
            </a:pPr>
            <a:endParaRPr lang="en-US" altLang="ja-JP" sz="4900" dirty="0">
              <a:solidFill>
                <a:srgbClr val="212529"/>
              </a:solidFill>
              <a:latin typeface="ヒラギノ角ゴシック W3"/>
            </a:endParaRPr>
          </a:p>
          <a:p>
            <a:pPr marL="0" indent="0" fontAlgn="base">
              <a:lnSpc>
                <a:spcPct val="120000"/>
              </a:lnSpc>
              <a:buNone/>
            </a:pPr>
            <a:endParaRPr lang="en-US" altLang="ja-JP" sz="3200" b="1" dirty="0">
              <a:solidFill>
                <a:srgbClr val="212529"/>
              </a:solidFill>
              <a:latin typeface="ヒラギノ角ゴシック W3"/>
            </a:endParaRPr>
          </a:p>
        </p:txBody>
      </p:sp>
      <p:pic>
        <p:nvPicPr>
          <p:cNvPr id="12" name="図 11" descr="ロゴ&#10;&#10;自動的に生成された説明">
            <a:extLst>
              <a:ext uri="{FF2B5EF4-FFF2-40B4-BE49-F238E27FC236}">
                <a16:creationId xmlns:a16="http://schemas.microsoft.com/office/drawing/2014/main" id="{BA02F945-D2D7-6D4E-DD47-D409A9B9A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5" y="3032193"/>
            <a:ext cx="7608956" cy="3821387"/>
          </a:xfrm>
          <a:prstGeom prst="rect">
            <a:avLst/>
          </a:prstGeom>
        </p:spPr>
      </p:pic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2663FF80-C0B1-8FC1-8BFA-58B43CB9FB7D}"/>
              </a:ext>
            </a:extLst>
          </p:cNvPr>
          <p:cNvSpPr txBox="1">
            <a:spLocks/>
          </p:cNvSpPr>
          <p:nvPr/>
        </p:nvSpPr>
        <p:spPr>
          <a:xfrm>
            <a:off x="752157" y="2165663"/>
            <a:ext cx="11344135" cy="4327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000" b="1" dirty="0">
                <a:latin typeface="arial" panose="020B0604020202020204" pitchFamily="34" charset="0"/>
              </a:rPr>
              <a:t>私たちは地域創生や再生に意欲を持つ企業団体の組織化を行い</a:t>
            </a:r>
            <a:endParaRPr lang="en-US" altLang="ja-JP" sz="2000" b="1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000" b="1" dirty="0">
                <a:latin typeface="arial" panose="020B0604020202020204" pitchFamily="34" charset="0"/>
              </a:rPr>
              <a:t>移住定住等の総合窓口として「イーマッチング・イースリー！」を設立しました。</a:t>
            </a:r>
            <a:endParaRPr lang="en-US" altLang="ja-JP" sz="2000" b="1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000" b="1" dirty="0">
                <a:solidFill>
                  <a:srgbClr val="212529"/>
                </a:solidFill>
                <a:latin typeface="arial" panose="020B0604020202020204" pitchFamily="34" charset="0"/>
              </a:rPr>
              <a:t>今年度は、この組織を強化し</a:t>
            </a:r>
            <a:endParaRPr lang="en-US" altLang="ja-JP" sz="2000" b="1" dirty="0">
              <a:solidFill>
                <a:srgbClr val="212529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000" b="1" dirty="0">
                <a:solidFill>
                  <a:srgbClr val="212529"/>
                </a:solidFill>
                <a:latin typeface="arial" panose="020B0604020202020204" pitchFamily="34" charset="0"/>
              </a:rPr>
              <a:t>新市場開拓へ進みます。</a:t>
            </a:r>
            <a:endParaRPr lang="en-US" altLang="ja-JP" sz="2000" b="1" dirty="0">
              <a:solidFill>
                <a:srgbClr val="212529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000" b="1" dirty="0">
              <a:solidFill>
                <a:srgbClr val="212529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000" b="1" dirty="0">
                <a:solidFill>
                  <a:srgbClr val="212529"/>
                </a:solidFill>
                <a:latin typeface="arial" panose="020B0604020202020204" pitchFamily="34" charset="0"/>
              </a:rPr>
              <a:t>伊佐市企業に出展提案を</a:t>
            </a:r>
            <a:endParaRPr lang="en-US" altLang="ja-JP" sz="2000" b="1" dirty="0">
              <a:solidFill>
                <a:srgbClr val="212529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000" b="1" dirty="0">
                <a:solidFill>
                  <a:srgbClr val="212529"/>
                </a:solidFill>
                <a:latin typeface="arial" panose="020B0604020202020204" pitchFamily="34" charset="0"/>
              </a:rPr>
              <a:t>させていただき、商談交渉や</a:t>
            </a:r>
            <a:endParaRPr lang="en-US" altLang="ja-JP" sz="2000" b="1" dirty="0">
              <a:solidFill>
                <a:srgbClr val="212529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000" b="1" dirty="0">
                <a:solidFill>
                  <a:srgbClr val="212529"/>
                </a:solidFill>
                <a:latin typeface="arial" panose="020B0604020202020204" pitchFamily="34" charset="0"/>
              </a:rPr>
              <a:t>市場調査を実施します。</a:t>
            </a:r>
            <a:endParaRPr lang="en-US" altLang="ja-JP" sz="2000" b="1" dirty="0">
              <a:solidFill>
                <a:srgbClr val="21252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743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ダイアグラム&#10;&#10;自動的に生成された説明">
            <a:extLst>
              <a:ext uri="{FF2B5EF4-FFF2-40B4-BE49-F238E27FC236}">
                <a16:creationId xmlns:a16="http://schemas.microsoft.com/office/drawing/2014/main" id="{DDC1CFE1-DB75-04AB-266F-0CB5CB79AB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3" b="2221"/>
          <a:stretch/>
        </p:blipFill>
        <p:spPr>
          <a:xfrm>
            <a:off x="929497" y="1489629"/>
            <a:ext cx="9784365" cy="5368371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DD68CD5-D17B-D043-90E1-9B0CC1CC00CE}"/>
              </a:ext>
            </a:extLst>
          </p:cNvPr>
          <p:cNvSpPr/>
          <p:nvPr/>
        </p:nvSpPr>
        <p:spPr>
          <a:xfrm>
            <a:off x="0" y="365126"/>
            <a:ext cx="12192000" cy="109297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3DD78BB-2D3F-AE7C-456E-B9B6A4C90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551014"/>
            <a:ext cx="10515600" cy="907084"/>
          </a:xfrm>
        </p:spPr>
        <p:txBody>
          <a:bodyPr/>
          <a:lstStyle/>
          <a:p>
            <a:r>
              <a:rPr kumimoji="1" lang="en-US" altLang="ja-JP" b="1" dirty="0"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TGS2023</a:t>
            </a:r>
            <a:r>
              <a:rPr kumimoji="1" lang="ja-JP" altLang="en-US" b="1" dirty="0"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出展ブース　イメージ</a:t>
            </a:r>
          </a:p>
        </p:txBody>
      </p:sp>
    </p:spTree>
    <p:extLst>
      <p:ext uri="{BB962C8B-B14F-4D97-AF65-F5344CB8AC3E}">
        <p14:creationId xmlns:p14="http://schemas.microsoft.com/office/powerpoint/2010/main" val="630653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2FDD9B6-A49B-40D4-B39A-4969077066B1}"/>
              </a:ext>
            </a:extLst>
          </p:cNvPr>
          <p:cNvSpPr/>
          <p:nvPr/>
        </p:nvSpPr>
        <p:spPr>
          <a:xfrm>
            <a:off x="0" y="365126"/>
            <a:ext cx="12192000" cy="109297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A503C5D-3C8D-4C35-B198-F615D80FA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91" y="325369"/>
            <a:ext cx="11463132" cy="1325563"/>
          </a:xfrm>
        </p:spPr>
        <p:txBody>
          <a:bodyPr>
            <a:normAutofit/>
          </a:bodyPr>
          <a:lstStyle/>
          <a:p>
            <a:r>
              <a:rPr lang="ja-JP" altLang="en-US" sz="3600" b="1" dirty="0"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東京ゲームショウ</a:t>
            </a:r>
            <a:r>
              <a:rPr lang="en-US" altLang="ja-JP" sz="3600" b="1" dirty="0"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2023</a:t>
            </a:r>
            <a:r>
              <a:rPr lang="ja-JP" altLang="en-US" sz="3600" b="1" dirty="0"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　ビジネスデイに出展　</a:t>
            </a:r>
            <a:endParaRPr lang="ja-JP" altLang="en-US" sz="5400" b="1" dirty="0">
              <a:latin typeface="ラノベPOP v2" panose="00000900000000000000" pitchFamily="50" charset="-128"/>
              <a:ea typeface="ラノベPOP v2" panose="00000900000000000000" pitchFamily="50" charset="-128"/>
              <a:cs typeface="ラノベPOP v2" panose="000009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0A6420-F8A9-4399-ADB6-71A33C394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2" y="1505161"/>
            <a:ext cx="11463131" cy="3888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●東京ゲームショウの概要</a:t>
            </a:r>
            <a:endParaRPr lang="en-US" altLang="ja-JP" sz="2400" b="1" dirty="0"/>
          </a:p>
          <a:p>
            <a:pPr marL="0" indent="0" fontAlgn="base">
              <a:lnSpc>
                <a:spcPct val="120000"/>
              </a:lnSpc>
              <a:buNone/>
            </a:pPr>
            <a:r>
              <a:rPr lang="ja-JP" altLang="en-US" sz="1400" dirty="0"/>
              <a:t>①コンピューターゲームを始めとするコンピューター・エンターテイメントの日本最大規模の総合展示会。略称</a:t>
            </a:r>
            <a:r>
              <a:rPr lang="en-US" altLang="ja-JP" sz="1400" dirty="0"/>
              <a:t>TGS</a:t>
            </a:r>
            <a:r>
              <a:rPr lang="ja-JP" altLang="en-US" sz="1400" dirty="0"/>
              <a:t>。</a:t>
            </a:r>
            <a:endParaRPr lang="en-US" altLang="ja-JP" sz="1400" dirty="0"/>
          </a:p>
          <a:p>
            <a:pPr marL="0" indent="0" fontAlgn="base">
              <a:lnSpc>
                <a:spcPct val="120000"/>
              </a:lnSpc>
              <a:buNone/>
            </a:pPr>
            <a:r>
              <a:rPr lang="ja-JP" altLang="en-US" sz="1400" dirty="0"/>
              <a:t>②主催</a:t>
            </a:r>
            <a:r>
              <a:rPr lang="en-US" altLang="ja-JP" sz="1400" dirty="0"/>
              <a:t>:</a:t>
            </a:r>
            <a:r>
              <a:rPr lang="ja-JP" altLang="en-US" sz="1400" dirty="0"/>
              <a:t>一般社団法人コンピュータエンターテインメント協会</a:t>
            </a:r>
            <a:r>
              <a:rPr lang="en-US" altLang="ja-JP" sz="1400" dirty="0"/>
              <a:t>(2002</a:t>
            </a:r>
            <a:r>
              <a:rPr lang="ja-JP" altLang="en-US" sz="1400" dirty="0"/>
              <a:t>年以降、株式会社日経</a:t>
            </a:r>
            <a:r>
              <a:rPr lang="en-US" altLang="ja-JP" sz="1400" dirty="0"/>
              <a:t>BP</a:t>
            </a:r>
            <a:r>
              <a:rPr lang="ja-JP" altLang="en-US" sz="1400" dirty="0"/>
              <a:t>との</a:t>
            </a:r>
            <a:r>
              <a:rPr lang="ja-JP" altLang="en-US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共催</a:t>
            </a:r>
            <a:r>
              <a:rPr lang="en-US" altLang="ja-JP" sz="1400" dirty="0"/>
              <a:t>)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ja-JP" altLang="en-US" sz="1400" dirty="0"/>
              <a:t>③</a:t>
            </a:r>
            <a:r>
              <a:rPr lang="en-US" altLang="ja-JP" sz="1400" dirty="0"/>
              <a:t>1996</a:t>
            </a:r>
            <a:r>
              <a:rPr lang="ja-JP" altLang="en-US" sz="1400" dirty="0"/>
              <a:t>年より毎年</a:t>
            </a:r>
            <a:r>
              <a:rPr lang="en-US" altLang="ja-JP" sz="1400" dirty="0"/>
              <a:t>1</a:t>
            </a:r>
            <a:r>
              <a:rPr lang="ja-JP" altLang="en-US" sz="1400" dirty="0"/>
              <a:t>回開催されており、</a:t>
            </a:r>
            <a:r>
              <a:rPr lang="en-US" altLang="ja-JP" sz="1400" dirty="0"/>
              <a:t>2022</a:t>
            </a:r>
            <a:r>
              <a:rPr lang="ja-JP" altLang="en-US" sz="1400" dirty="0"/>
              <a:t>年のリアル開催は約</a:t>
            </a:r>
            <a:r>
              <a:rPr lang="en-US" altLang="ja-JP" sz="1400" dirty="0"/>
              <a:t>14</a:t>
            </a:r>
            <a:r>
              <a:rPr lang="ja-JP" altLang="en-US" sz="1400" dirty="0"/>
              <a:t>万人の来場者を集めた</a:t>
            </a:r>
            <a:r>
              <a:rPr lang="en-US" altLang="ja-JP" sz="1400" dirty="0"/>
              <a:t>(</a:t>
            </a:r>
            <a:r>
              <a:rPr lang="ja-JP" altLang="en-US" sz="1400" dirty="0"/>
              <a:t>出展企業数は</a:t>
            </a:r>
            <a:r>
              <a:rPr lang="en-US" altLang="ja-JP" sz="1400" dirty="0"/>
              <a:t>605</a:t>
            </a:r>
            <a:r>
              <a:rPr lang="ja-JP" altLang="en-US" sz="1400" dirty="0"/>
              <a:t>社</a:t>
            </a:r>
            <a:r>
              <a:rPr lang="en-US" altLang="ja-JP" sz="1400" dirty="0"/>
              <a:t>)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ja-JP" altLang="en-US" sz="1400" dirty="0"/>
              <a:t>　本展示会には、年末商戦に向けた各社の新作発表・展示会という</a:t>
            </a:r>
            <a:r>
              <a:rPr lang="ja-JP" alt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側面</a:t>
            </a:r>
            <a:r>
              <a:rPr lang="ja-JP" altLang="en-US" sz="1400" dirty="0"/>
              <a:t>があり、ゲーム業界人、一般人を問わず来場できる。</a:t>
            </a:r>
            <a:endParaRPr lang="en-US" altLang="ja-JP" sz="1400" dirty="0"/>
          </a:p>
          <a:p>
            <a:pPr marL="0" indent="0" fontAlgn="base">
              <a:lnSpc>
                <a:spcPct val="120000"/>
              </a:lnSpc>
              <a:buNone/>
            </a:pPr>
            <a:r>
              <a:rPr lang="ja-JP" altLang="en-US" sz="1400" dirty="0"/>
              <a:t>　ゲーム・プレス関係者のみ入場できる「ビジネスデイ」が初日から</a:t>
            </a:r>
            <a:r>
              <a:rPr lang="en-US" altLang="ja-JP" sz="1400" dirty="0"/>
              <a:t>2</a:t>
            </a:r>
            <a:r>
              <a:rPr lang="ja-JP" altLang="en-US" sz="1400" dirty="0"/>
              <a:t>日間、一般公開があとの</a:t>
            </a:r>
            <a:r>
              <a:rPr lang="en-US" altLang="ja-JP" sz="1400" dirty="0"/>
              <a:t>2</a:t>
            </a:r>
            <a:r>
              <a:rPr lang="ja-JP" altLang="en-US" sz="1400" dirty="0"/>
              <a:t>日間。</a:t>
            </a:r>
            <a:endParaRPr lang="en-US" altLang="ja-JP" sz="1400" dirty="0"/>
          </a:p>
          <a:p>
            <a:pPr marL="0" indent="0" fontAlgn="base">
              <a:lnSpc>
                <a:spcPct val="120000"/>
              </a:lnSpc>
              <a:buNone/>
            </a:pPr>
            <a:r>
              <a:rPr lang="ja-JP" altLang="en-US" sz="1400" dirty="0"/>
              <a:t>④</a:t>
            </a:r>
            <a:r>
              <a:rPr lang="ja-JP" altLang="en-US" sz="1400" b="1" dirty="0">
                <a:solidFill>
                  <a:srgbClr val="FF0000"/>
                </a:solidFill>
              </a:rPr>
              <a:t>東京ゲームショウ</a:t>
            </a:r>
            <a:r>
              <a:rPr lang="en-US" altLang="ja-JP" sz="1400" b="1" dirty="0">
                <a:solidFill>
                  <a:srgbClr val="FF0000"/>
                </a:solidFill>
              </a:rPr>
              <a:t>2023</a:t>
            </a:r>
            <a:r>
              <a:rPr lang="ja-JP" altLang="en-US" sz="1400" b="1" dirty="0">
                <a:solidFill>
                  <a:srgbClr val="FF0000"/>
                </a:solidFill>
              </a:rPr>
              <a:t>のリアル開催は、</a:t>
            </a:r>
            <a:r>
              <a:rPr lang="en-US" altLang="ja-JP" sz="1400" b="1" dirty="0">
                <a:solidFill>
                  <a:srgbClr val="FF0000"/>
                </a:solidFill>
              </a:rPr>
              <a:t>2023</a:t>
            </a:r>
            <a:r>
              <a:rPr lang="ja-JP" altLang="en-US" sz="1400" b="1" dirty="0">
                <a:solidFill>
                  <a:srgbClr val="FF0000"/>
                </a:solidFill>
              </a:rPr>
              <a:t>年</a:t>
            </a:r>
            <a:r>
              <a:rPr lang="en-US" altLang="ja-JP" sz="1400" b="1" dirty="0">
                <a:solidFill>
                  <a:srgbClr val="FF0000"/>
                </a:solidFill>
              </a:rPr>
              <a:t>9</a:t>
            </a:r>
            <a:r>
              <a:rPr lang="ja-JP" altLang="en-US" sz="1400" b="1" dirty="0">
                <a:solidFill>
                  <a:srgbClr val="FF0000"/>
                </a:solidFill>
              </a:rPr>
              <a:t>月</a:t>
            </a:r>
            <a:r>
              <a:rPr lang="en-US" altLang="ja-JP" sz="1400" b="1" dirty="0">
                <a:solidFill>
                  <a:srgbClr val="FF0000"/>
                </a:solidFill>
              </a:rPr>
              <a:t>21</a:t>
            </a:r>
            <a:r>
              <a:rPr lang="ja-JP" altLang="en-US" sz="1400" b="1" dirty="0">
                <a:solidFill>
                  <a:srgbClr val="FF0000"/>
                </a:solidFill>
              </a:rPr>
              <a:t>日（木）～</a:t>
            </a:r>
            <a:r>
              <a:rPr lang="en-US" altLang="ja-JP" sz="1400" b="1" dirty="0">
                <a:solidFill>
                  <a:srgbClr val="FF0000"/>
                </a:solidFill>
              </a:rPr>
              <a:t>24</a:t>
            </a:r>
            <a:r>
              <a:rPr lang="ja-JP" altLang="en-US" sz="1400" b="1" dirty="0">
                <a:solidFill>
                  <a:srgbClr val="FF0000"/>
                </a:solidFill>
              </a:rPr>
              <a:t>日（日）。会場は</a:t>
            </a:r>
            <a:r>
              <a:rPr lang="ja-JP" altLang="en-US" sz="1400" b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幕張メッセ</a:t>
            </a:r>
            <a:r>
              <a:rPr lang="ja-JP" altLang="en-US" sz="1400" b="1" dirty="0">
                <a:solidFill>
                  <a:srgbClr val="FF0000"/>
                </a:solidFill>
              </a:rPr>
              <a:t>、想定来場者数は４日間で</a:t>
            </a:r>
            <a:r>
              <a:rPr lang="en-US" altLang="ja-JP" sz="1400" b="1" dirty="0">
                <a:solidFill>
                  <a:srgbClr val="FF0000"/>
                </a:solidFill>
              </a:rPr>
              <a:t>20</a:t>
            </a:r>
            <a:r>
              <a:rPr lang="ja-JP" altLang="en-US" sz="1400" b="1" dirty="0">
                <a:solidFill>
                  <a:srgbClr val="FF0000"/>
                </a:solidFill>
              </a:rPr>
              <a:t>万人。</a:t>
            </a:r>
            <a:endParaRPr lang="en-US" altLang="ja-JP" sz="1400" b="1" dirty="0">
              <a:solidFill>
                <a:srgbClr val="FF0000"/>
              </a:solidFill>
            </a:endParaRPr>
          </a:p>
          <a:p>
            <a:pPr marL="0" indent="0" fontAlgn="base">
              <a:lnSpc>
                <a:spcPct val="120000"/>
              </a:lnSpc>
              <a:buNone/>
            </a:pPr>
            <a:r>
              <a:rPr lang="ja-JP" altLang="en-US" sz="1400" b="1" dirty="0">
                <a:solidFill>
                  <a:srgbClr val="FF0000"/>
                </a:solidFill>
              </a:rPr>
              <a:t>　</a:t>
            </a:r>
            <a:r>
              <a:rPr lang="en-US" altLang="ja-JP" sz="1400" b="1" dirty="0">
                <a:solidFill>
                  <a:srgbClr val="FF0000"/>
                </a:solidFill>
              </a:rPr>
              <a:t>※21</a:t>
            </a:r>
            <a:r>
              <a:rPr lang="ja-JP" altLang="en-US" sz="1400" b="1" dirty="0">
                <a:solidFill>
                  <a:srgbClr val="FF0000"/>
                </a:solidFill>
              </a:rPr>
              <a:t>、</a:t>
            </a:r>
            <a:r>
              <a:rPr lang="en-US" altLang="ja-JP" sz="1400" b="1" dirty="0">
                <a:solidFill>
                  <a:srgbClr val="FF0000"/>
                </a:solidFill>
              </a:rPr>
              <a:t>22</a:t>
            </a:r>
            <a:r>
              <a:rPr lang="ja-JP" altLang="en-US" sz="1400" b="1" dirty="0">
                <a:solidFill>
                  <a:srgbClr val="FF0000"/>
                </a:solidFill>
              </a:rPr>
              <a:t>日は、ビジネスデイ。</a:t>
            </a:r>
            <a:r>
              <a:rPr lang="en-US" altLang="ja-JP" sz="1400" b="1" dirty="0">
                <a:solidFill>
                  <a:srgbClr val="FF0000"/>
                </a:solidFill>
              </a:rPr>
              <a:t>23</a:t>
            </a:r>
            <a:r>
              <a:rPr lang="ja-JP" altLang="en-US" sz="1400" b="1" dirty="0">
                <a:solidFill>
                  <a:srgbClr val="FF0000"/>
                </a:solidFill>
              </a:rPr>
              <a:t>、</a:t>
            </a:r>
            <a:r>
              <a:rPr lang="en-US" altLang="ja-JP" sz="1400" b="1" dirty="0">
                <a:solidFill>
                  <a:srgbClr val="FF0000"/>
                </a:solidFill>
              </a:rPr>
              <a:t>24</a:t>
            </a:r>
            <a:r>
              <a:rPr lang="ja-JP" altLang="en-US" sz="1400" b="1" dirty="0">
                <a:solidFill>
                  <a:srgbClr val="FF0000"/>
                </a:solidFill>
              </a:rPr>
              <a:t>日は一般公開日。</a:t>
            </a:r>
            <a:r>
              <a:rPr lang="en-US" altLang="ja-JP" sz="1400" b="1" dirty="0">
                <a:solidFill>
                  <a:srgbClr val="FF0000"/>
                </a:solidFill>
              </a:rPr>
              <a:t>2023</a:t>
            </a:r>
            <a:r>
              <a:rPr lang="ja-JP" altLang="en-US" sz="1400" b="1" dirty="0">
                <a:solidFill>
                  <a:srgbClr val="FF0000"/>
                </a:solidFill>
              </a:rPr>
              <a:t>年開催より、全ホール使用。新エリアや入場制限も解禁予定。</a:t>
            </a:r>
            <a:endParaRPr lang="en-US" altLang="ja-JP" sz="1400" b="1" dirty="0">
              <a:solidFill>
                <a:srgbClr val="FF0000"/>
              </a:solidFill>
            </a:endParaRPr>
          </a:p>
          <a:p>
            <a:pPr marL="0" indent="0" fontAlgn="base">
              <a:lnSpc>
                <a:spcPct val="120000"/>
              </a:lnSpc>
              <a:buNone/>
            </a:pPr>
            <a:r>
              <a:rPr lang="ja-JP" altLang="en-US" sz="1400" dirty="0"/>
              <a:t>⑤</a:t>
            </a:r>
            <a:r>
              <a:rPr lang="en-US" altLang="ja-JP" sz="1400" dirty="0"/>
              <a:t>TGS</a:t>
            </a:r>
            <a:r>
              <a:rPr lang="ja-JP" altLang="en-US" sz="1400" dirty="0"/>
              <a:t>で扱う商材：ゲーム、ゲームを開発するための環境作り、ゲーム開発ツールやゲームエンジン、ミドルウェア、人材サービスなど</a:t>
            </a:r>
            <a:endParaRPr lang="en-US" altLang="ja-JP" sz="1400" dirty="0"/>
          </a:p>
          <a:p>
            <a:pPr marL="0" indent="0" fontAlgn="base">
              <a:buNone/>
            </a:pPr>
            <a:r>
              <a:rPr lang="ja-JP" altLang="en-US" sz="1400" dirty="0">
                <a:solidFill>
                  <a:srgbClr val="202122"/>
                </a:solidFill>
              </a:rPr>
              <a:t>⑥</a:t>
            </a:r>
            <a:r>
              <a:rPr lang="ja-JP" altLang="en-US" sz="1400" dirty="0"/>
              <a:t>来場者分類：ゲーム業界関係者、報道関係者、流通関係者、行政、一般</a:t>
            </a:r>
            <a:r>
              <a:rPr lang="ja-JP" altLang="en-US" sz="1400" dirty="0">
                <a:solidFill>
                  <a:srgbClr val="202122"/>
                </a:solidFill>
              </a:rPr>
              <a:t>　　</a:t>
            </a:r>
            <a:endParaRPr lang="en-US" altLang="ja-JP" sz="1400" dirty="0">
              <a:solidFill>
                <a:srgbClr val="212529"/>
              </a:solidFill>
            </a:endParaRPr>
          </a:p>
          <a:p>
            <a:pPr marL="0" indent="0" fontAlgn="base">
              <a:lnSpc>
                <a:spcPct val="120000"/>
              </a:lnSpc>
              <a:buNone/>
            </a:pPr>
            <a:endParaRPr lang="en-US" altLang="ja-JP" sz="2100" dirty="0"/>
          </a:p>
        </p:txBody>
      </p:sp>
      <p:pic>
        <p:nvPicPr>
          <p:cNvPr id="6" name="図 5" descr="空港にいる人たち&#10;&#10;自動的に生成された説明">
            <a:extLst>
              <a:ext uri="{FF2B5EF4-FFF2-40B4-BE49-F238E27FC236}">
                <a16:creationId xmlns:a16="http://schemas.microsoft.com/office/drawing/2014/main" id="{562B1DAA-5A86-29F3-A7BB-D8BDEA932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330" y="5352841"/>
            <a:ext cx="2356559" cy="1325564"/>
          </a:xfrm>
          <a:prstGeom prst="rect">
            <a:avLst/>
          </a:prstGeom>
        </p:spPr>
      </p:pic>
      <p:pic>
        <p:nvPicPr>
          <p:cNvPr id="8" name="図 7" descr="店の前に立っている人たち&#10;&#10;低い精度で自動的に生成された説明">
            <a:extLst>
              <a:ext uri="{FF2B5EF4-FFF2-40B4-BE49-F238E27FC236}">
                <a16:creationId xmlns:a16="http://schemas.microsoft.com/office/drawing/2014/main" id="{E7E8DFAD-9781-A1FF-528C-7CC8658EA1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54" y="5360993"/>
            <a:ext cx="1974575" cy="1317411"/>
          </a:xfrm>
          <a:prstGeom prst="rect">
            <a:avLst/>
          </a:prstGeom>
        </p:spPr>
      </p:pic>
      <p:pic>
        <p:nvPicPr>
          <p:cNvPr id="10" name="図 9" descr="ステージの上にあるモニター&#10;&#10;自動的に生成された説明">
            <a:extLst>
              <a:ext uri="{FF2B5EF4-FFF2-40B4-BE49-F238E27FC236}">
                <a16:creationId xmlns:a16="http://schemas.microsoft.com/office/drawing/2014/main" id="{2E0DAA25-1685-BFD7-D1BB-E84C8EB67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607" y="5352841"/>
            <a:ext cx="1988347" cy="1325564"/>
          </a:xfrm>
          <a:prstGeom prst="rect">
            <a:avLst/>
          </a:prstGeom>
        </p:spPr>
      </p:pic>
      <p:pic>
        <p:nvPicPr>
          <p:cNvPr id="12" name="図 11" descr="店の前を歩く人々&#10;&#10;中程度の精度で自動的に生成された説明">
            <a:extLst>
              <a:ext uri="{FF2B5EF4-FFF2-40B4-BE49-F238E27FC236}">
                <a16:creationId xmlns:a16="http://schemas.microsoft.com/office/drawing/2014/main" id="{51D8A432-151D-8AE7-82AF-C2BFEAB7A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360" y="5353516"/>
            <a:ext cx="1988347" cy="1324888"/>
          </a:xfrm>
          <a:prstGeom prst="rect">
            <a:avLst/>
          </a:prstGeom>
        </p:spPr>
      </p:pic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B90E34BF-5DD5-6745-64AD-EF9A7ECB8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82" y="5360994"/>
            <a:ext cx="1976119" cy="131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37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2FDD9B6-A49B-40D4-B39A-4969077066B1}"/>
              </a:ext>
            </a:extLst>
          </p:cNvPr>
          <p:cNvSpPr/>
          <p:nvPr/>
        </p:nvSpPr>
        <p:spPr>
          <a:xfrm>
            <a:off x="0" y="365126"/>
            <a:ext cx="12192000" cy="109297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A503C5D-3C8D-4C35-B198-F615D80FA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1275423" cy="1325563"/>
          </a:xfrm>
        </p:spPr>
        <p:txBody>
          <a:bodyPr>
            <a:normAutofit/>
          </a:bodyPr>
          <a:lstStyle/>
          <a:p>
            <a:r>
              <a:rPr lang="ja-JP" altLang="en-US" sz="3600" b="1" dirty="0"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出展目的①</a:t>
            </a:r>
            <a:r>
              <a:rPr lang="ja-JP" altLang="en-US" sz="3600" b="1" dirty="0">
                <a:solidFill>
                  <a:srgbClr val="FF0000"/>
                </a:solidFill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　地域・企業・商材を認知してもらう　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0A6420-F8A9-4399-ADB6-71A33C394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149" y="1584323"/>
            <a:ext cx="11151131" cy="530087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ja-JP" altLang="en-US" sz="1800" b="1" dirty="0">
                <a:solidFill>
                  <a:srgbClr val="1B1B1B"/>
                </a:solidFill>
                <a:latin typeface="+mn-ea"/>
                <a:cs typeface="Times New Roman" panose="02020603050405020304" pitchFamily="18" charset="0"/>
              </a:rPr>
              <a:t>　　</a:t>
            </a:r>
            <a:r>
              <a:rPr lang="ja-JP" altLang="ja-JP" sz="1600" b="1" dirty="0">
                <a:solidFill>
                  <a:srgbClr val="1B1B1B"/>
                </a:solidFill>
                <a:latin typeface="+mn-ea"/>
                <a:cs typeface="Times New Roman" panose="02020603050405020304" pitchFamily="18" charset="0"/>
              </a:rPr>
              <a:t>企業や商品・サービスの情報は</a:t>
            </a:r>
            <a:r>
              <a:rPr lang="en-US" altLang="ja-JP" sz="1600" b="1" dirty="0">
                <a:solidFill>
                  <a:srgbClr val="1B1B1B"/>
                </a:solidFill>
                <a:latin typeface="+mn-ea"/>
                <a:cs typeface="Times New Roman" panose="02020603050405020304" pitchFamily="18" charset="0"/>
              </a:rPr>
              <a:t>Web</a:t>
            </a:r>
            <a:r>
              <a:rPr lang="ja-JP" altLang="ja-JP" sz="1600" b="1" dirty="0">
                <a:solidFill>
                  <a:srgbClr val="1B1B1B"/>
                </a:solidFill>
                <a:latin typeface="+mn-ea"/>
                <a:cs typeface="Times New Roman" panose="02020603050405020304" pitchFamily="18" charset="0"/>
              </a:rPr>
              <a:t>で得ることもできますが、</a:t>
            </a:r>
            <a:r>
              <a:rPr lang="en-US" altLang="ja-JP" sz="1600" b="1" dirty="0">
                <a:solidFill>
                  <a:srgbClr val="1B1B1B"/>
                </a:solidFill>
                <a:latin typeface="+mn-ea"/>
                <a:cs typeface="Times New Roman" panose="02020603050405020304" pitchFamily="18" charset="0"/>
              </a:rPr>
              <a:t>Web</a:t>
            </a:r>
            <a:r>
              <a:rPr lang="ja-JP" altLang="ja-JP" sz="1600" b="1" dirty="0">
                <a:solidFill>
                  <a:srgbClr val="1B1B1B"/>
                </a:solidFill>
                <a:latin typeface="+mn-ea"/>
                <a:cs typeface="Times New Roman" panose="02020603050405020304" pitchFamily="18" charset="0"/>
              </a:rPr>
              <a:t>上で検索するためにはまず認知されてい</a:t>
            </a:r>
            <a:endParaRPr lang="en-US" altLang="ja-JP" sz="1600" b="1" dirty="0">
              <a:solidFill>
                <a:srgbClr val="1B1B1B"/>
              </a:solidFill>
              <a:latin typeface="+mn-ea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1600" b="1" dirty="0">
                <a:solidFill>
                  <a:srgbClr val="1B1B1B"/>
                </a:solidFill>
                <a:latin typeface="+mn-ea"/>
                <a:cs typeface="Times New Roman" panose="02020603050405020304" pitchFamily="18" charset="0"/>
              </a:rPr>
              <a:t>　    </a:t>
            </a:r>
            <a:r>
              <a:rPr lang="ja-JP" altLang="ja-JP" sz="1600" b="1" dirty="0">
                <a:solidFill>
                  <a:srgbClr val="1B1B1B"/>
                </a:solidFill>
                <a:latin typeface="+mn-ea"/>
                <a:cs typeface="Times New Roman" panose="02020603050405020304" pitchFamily="18" charset="0"/>
              </a:rPr>
              <a:t>なければなりません</a:t>
            </a:r>
            <a:r>
              <a:rPr lang="ja-JP" altLang="ja-JP" sz="1600" dirty="0">
                <a:solidFill>
                  <a:srgbClr val="1B1B1B"/>
                </a:solidFill>
                <a:latin typeface="+mn-ea"/>
                <a:cs typeface="Times New Roman" panose="02020603050405020304" pitchFamily="18" charset="0"/>
              </a:rPr>
              <a:t>。</a:t>
            </a:r>
            <a:r>
              <a:rPr lang="ja-JP" altLang="ja-JP" sz="1600" b="1" dirty="0">
                <a:solidFill>
                  <a:srgbClr val="1B1B1B"/>
                </a:solidFill>
                <a:latin typeface="+mn-ea"/>
                <a:cs typeface="Times New Roman" panose="02020603050405020304" pitchFamily="18" charset="0"/>
              </a:rPr>
              <a:t>展示会は</a:t>
            </a:r>
            <a:r>
              <a:rPr lang="ja-JP" altLang="en-US" sz="1600" b="1" dirty="0">
                <a:solidFill>
                  <a:srgbClr val="1B1B1B"/>
                </a:solidFill>
                <a:latin typeface="+mn-ea"/>
                <a:cs typeface="Times New Roman" panose="02020603050405020304" pitchFamily="18" charset="0"/>
              </a:rPr>
              <a:t>その意味で</a:t>
            </a:r>
            <a:r>
              <a:rPr lang="ja-JP" altLang="ja-JP" sz="1600" b="1" dirty="0">
                <a:solidFill>
                  <a:srgbClr val="1B1B1B"/>
                </a:solidFill>
                <a:latin typeface="+mn-ea"/>
                <a:cs typeface="Times New Roman" panose="02020603050405020304" pitchFamily="18" charset="0"/>
              </a:rPr>
              <a:t>企業や商品・サービスへの認知度を高める大きなチャンス</a:t>
            </a:r>
            <a:r>
              <a:rPr lang="ja-JP" altLang="en-US" sz="1600" b="1" dirty="0">
                <a:solidFill>
                  <a:srgbClr val="1B1B1B"/>
                </a:solidFill>
                <a:latin typeface="+mn-ea"/>
                <a:cs typeface="Times New Roman" panose="02020603050405020304" pitchFamily="18" charset="0"/>
              </a:rPr>
              <a:t>です。</a:t>
            </a:r>
            <a:endParaRPr lang="en-US" altLang="ja-JP" sz="1600" b="1" dirty="0">
              <a:solidFill>
                <a:srgbClr val="1B1B1B"/>
              </a:solidFill>
              <a:latin typeface="+mn-ea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ja-JP" sz="1100" b="1" dirty="0">
              <a:latin typeface="+mn-e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4000" b="1" dirty="0">
                <a:latin typeface="+mn-ea"/>
              </a:rPr>
              <a:t>　</a:t>
            </a:r>
            <a:endParaRPr lang="en-US" altLang="ja-JP" sz="4800" dirty="0">
              <a:solidFill>
                <a:srgbClr val="212529"/>
              </a:solidFill>
              <a:latin typeface="+mn-ea"/>
            </a:endParaRPr>
          </a:p>
        </p:txBody>
      </p:sp>
      <p:pic>
        <p:nvPicPr>
          <p:cNvPr id="6" name="図 5" descr="挿絵, 食品 が含まれている画像&#10;&#10;自動的に生成された説明">
            <a:extLst>
              <a:ext uri="{FF2B5EF4-FFF2-40B4-BE49-F238E27FC236}">
                <a16:creationId xmlns:a16="http://schemas.microsoft.com/office/drawing/2014/main" id="{C2D3AC3D-F0D3-9C0F-DB96-501057E64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189" y="4473098"/>
            <a:ext cx="2384903" cy="2384903"/>
          </a:xfrm>
          <a:prstGeom prst="rect">
            <a:avLst/>
          </a:prstGeom>
        </p:spPr>
      </p:pic>
      <p:pic>
        <p:nvPicPr>
          <p:cNvPr id="8" name="図 7" descr="海の上にある岩山と川&#10;&#10;中程度の精度で自動的に生成された説明">
            <a:extLst>
              <a:ext uri="{FF2B5EF4-FFF2-40B4-BE49-F238E27FC236}">
                <a16:creationId xmlns:a16="http://schemas.microsoft.com/office/drawing/2014/main" id="{40F5655C-3C00-13A3-AF6B-E678572B4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4" y="5230831"/>
            <a:ext cx="2093431" cy="1440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 descr="森の中の川&#10;&#10;自動的に生成された説明">
            <a:extLst>
              <a:ext uri="{FF2B5EF4-FFF2-40B4-BE49-F238E27FC236}">
                <a16:creationId xmlns:a16="http://schemas.microsoft.com/office/drawing/2014/main" id="{38685405-D6C1-5A40-2D85-E453D9A558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852" y="2438563"/>
            <a:ext cx="2093429" cy="1395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 descr="公園にある木&#10;&#10;自動的に生成された説明">
            <a:extLst>
              <a:ext uri="{FF2B5EF4-FFF2-40B4-BE49-F238E27FC236}">
                <a16:creationId xmlns:a16="http://schemas.microsoft.com/office/drawing/2014/main" id="{D68FFB0B-1058-7F53-817C-F1AB4C4122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1" y="2511971"/>
            <a:ext cx="2093431" cy="139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 descr="草の上に雲のある空&#10;&#10;中程度の精度で自動的に生成された説明">
            <a:extLst>
              <a:ext uri="{FF2B5EF4-FFF2-40B4-BE49-F238E27FC236}">
                <a16:creationId xmlns:a16="http://schemas.microsoft.com/office/drawing/2014/main" id="{C2467187-A14F-4641-3BF7-1B0767D995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070" y="2808235"/>
            <a:ext cx="2093431" cy="1397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 descr="カップに入った飲み物&#10;&#10;自動的に生成された説明">
            <a:extLst>
              <a:ext uri="{FF2B5EF4-FFF2-40B4-BE49-F238E27FC236}">
                <a16:creationId xmlns:a16="http://schemas.microsoft.com/office/drawing/2014/main" id="{315470E7-DAD8-55C6-B682-12DB8CEC58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252" y="3856120"/>
            <a:ext cx="2479201" cy="1395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 descr="人, 屋内, オーブン, 男 が含まれている画像&#10;&#10;自動的に生成された説明">
            <a:extLst>
              <a:ext uri="{FF2B5EF4-FFF2-40B4-BE49-F238E27FC236}">
                <a16:creationId xmlns:a16="http://schemas.microsoft.com/office/drawing/2014/main" id="{C8AC46B1-DCB0-1920-183F-25D15F4AA8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13" y="3893449"/>
            <a:ext cx="2027707" cy="1350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図 19" descr="ステージで演奏している人たち&#10;&#10;自動的に生成された説明">
            <a:extLst>
              <a:ext uri="{FF2B5EF4-FFF2-40B4-BE49-F238E27FC236}">
                <a16:creationId xmlns:a16="http://schemas.microsoft.com/office/drawing/2014/main" id="{CD428452-0943-9C64-2C60-D1FE6DCA3C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397" y="2438563"/>
            <a:ext cx="2027707" cy="1351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図 21" descr="山の上に座っている人たち&#10;&#10;低い精度で自動的に生成された説明">
            <a:extLst>
              <a:ext uri="{FF2B5EF4-FFF2-40B4-BE49-F238E27FC236}">
                <a16:creationId xmlns:a16="http://schemas.microsoft.com/office/drawing/2014/main" id="{4885B09A-43A8-6A7F-DEC9-A03D55914D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570" y="2623930"/>
            <a:ext cx="1806909" cy="1210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図 23" descr="湖と山の風景&#10;&#10;自動的に生成された説明">
            <a:extLst>
              <a:ext uri="{FF2B5EF4-FFF2-40B4-BE49-F238E27FC236}">
                <a16:creationId xmlns:a16="http://schemas.microsoft.com/office/drawing/2014/main" id="{7D9980BB-E21E-8C65-F296-11857E121D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581" y="5323050"/>
            <a:ext cx="1767327" cy="1325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図 25" descr="森の中の木&#10;&#10;自動的に生成された説明">
            <a:extLst>
              <a:ext uri="{FF2B5EF4-FFF2-40B4-BE49-F238E27FC236}">
                <a16:creationId xmlns:a16="http://schemas.microsoft.com/office/drawing/2014/main" id="{86B81BBC-C1CE-8372-3794-476601DC14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80" y="5267850"/>
            <a:ext cx="2027707" cy="1357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黒豚　伊佐市 に対する画像結果">
            <a:extLst>
              <a:ext uri="{FF2B5EF4-FFF2-40B4-BE49-F238E27FC236}">
                <a16:creationId xmlns:a16="http://schemas.microsoft.com/office/drawing/2014/main" id="{58157655-4639-77C0-DA91-6B9599FFB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603" y="5269165"/>
            <a:ext cx="2027707" cy="1387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609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2FDD9B6-A49B-40D4-B39A-4969077066B1}"/>
              </a:ext>
            </a:extLst>
          </p:cNvPr>
          <p:cNvSpPr/>
          <p:nvPr/>
        </p:nvSpPr>
        <p:spPr>
          <a:xfrm>
            <a:off x="0" y="365126"/>
            <a:ext cx="12192000" cy="109297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A503C5D-3C8D-4C35-B198-F615D80FA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1275423" cy="1325563"/>
          </a:xfrm>
        </p:spPr>
        <p:txBody>
          <a:bodyPr>
            <a:normAutofit/>
          </a:bodyPr>
          <a:lstStyle/>
          <a:p>
            <a:r>
              <a:rPr lang="ja-JP" altLang="en-US" sz="3600" b="1" dirty="0"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出展目的②</a:t>
            </a:r>
            <a:r>
              <a:rPr lang="ja-JP" altLang="en-US" sz="3600" b="1" dirty="0">
                <a:solidFill>
                  <a:srgbClr val="FF0000"/>
                </a:solidFill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　新規の見込み顧客を獲得する　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0A6420-F8A9-4399-ADB6-71A33C394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149" y="1584323"/>
            <a:ext cx="11151131" cy="199376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ja-JP" altLang="en-US" sz="3200" b="1" dirty="0">
                <a:solidFill>
                  <a:srgbClr val="1B1B1B"/>
                </a:solidFill>
                <a:latin typeface="+mn-ea"/>
                <a:cs typeface="ＭＳ Ｐゴシック" panose="020B0600070205080204" pitchFamily="50" charset="-128"/>
              </a:rPr>
              <a:t>　</a:t>
            </a:r>
            <a:r>
              <a:rPr lang="ja-JP" altLang="ja-JP" sz="1600" dirty="0">
                <a:solidFill>
                  <a:srgbClr val="1B1B1B"/>
                </a:solidFill>
                <a:latin typeface="+mn-ea"/>
                <a:cs typeface="ＭＳ Ｐゴシック" panose="020B0600070205080204" pitchFamily="50" charset="-128"/>
              </a:rPr>
              <a:t>展示会</a:t>
            </a:r>
            <a:r>
              <a:rPr lang="ja-JP" altLang="en-US" sz="1600" dirty="0">
                <a:solidFill>
                  <a:srgbClr val="1B1B1B"/>
                </a:solidFill>
                <a:latin typeface="+mn-ea"/>
                <a:cs typeface="ＭＳ Ｐゴシック" panose="020B0600070205080204" pitchFamily="50" charset="-128"/>
              </a:rPr>
              <a:t>の</a:t>
            </a:r>
            <a:r>
              <a:rPr lang="ja-JP" altLang="ja-JP" sz="1600" dirty="0">
                <a:solidFill>
                  <a:srgbClr val="1B1B1B"/>
                </a:solidFill>
                <a:latin typeface="+mn-ea"/>
                <a:cs typeface="ＭＳ Ｐゴシック" panose="020B0600070205080204" pitchFamily="50" charset="-128"/>
              </a:rPr>
              <a:t>規模によりますが、大きいものであれば数万人の人が訪れます。また、</a:t>
            </a:r>
            <a:r>
              <a:rPr lang="ja-JP" altLang="ja-JP" sz="1600" b="1" dirty="0">
                <a:solidFill>
                  <a:srgbClr val="1B1B1B"/>
                </a:solidFill>
                <a:latin typeface="+mn-ea"/>
                <a:cs typeface="ＭＳ Ｐゴシック" panose="020B0600070205080204" pitchFamily="50" charset="-128"/>
              </a:rPr>
              <a:t>展示会はテーマごとに開催される</a:t>
            </a:r>
            <a:endParaRPr lang="en-US" altLang="ja-JP" sz="1600" b="1" dirty="0">
              <a:solidFill>
                <a:srgbClr val="1B1B1B"/>
              </a:solidFill>
              <a:latin typeface="+mn-ea"/>
              <a:cs typeface="ＭＳ Ｐゴシック" panose="020B0600070205080204" pitchFamily="50" charset="-128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1600" b="1" dirty="0">
                <a:solidFill>
                  <a:srgbClr val="1B1B1B"/>
                </a:solidFill>
                <a:latin typeface="+mn-ea"/>
                <a:cs typeface="ＭＳ Ｐゴシック" panose="020B0600070205080204" pitchFamily="50" charset="-128"/>
              </a:rPr>
              <a:t>　　</a:t>
            </a:r>
            <a:r>
              <a:rPr lang="ja-JP" altLang="ja-JP" sz="1600" b="1" dirty="0">
                <a:solidFill>
                  <a:srgbClr val="1B1B1B"/>
                </a:solidFill>
                <a:latin typeface="+mn-ea"/>
                <a:cs typeface="ＭＳ Ｐゴシック" panose="020B0600070205080204" pitchFamily="50" charset="-128"/>
              </a:rPr>
              <a:t>ため自社</a:t>
            </a:r>
            <a:r>
              <a:rPr lang="ja-JP" altLang="en-US" sz="1600" b="1" dirty="0">
                <a:solidFill>
                  <a:srgbClr val="1B1B1B"/>
                </a:solidFill>
                <a:latin typeface="+mn-ea"/>
                <a:cs typeface="ＭＳ Ｐゴシック" panose="020B0600070205080204" pitchFamily="50" charset="-128"/>
              </a:rPr>
              <a:t>商材</a:t>
            </a:r>
            <a:r>
              <a:rPr lang="ja-JP" altLang="ja-JP" sz="1600" b="1" dirty="0">
                <a:solidFill>
                  <a:srgbClr val="1B1B1B"/>
                </a:solidFill>
                <a:latin typeface="+mn-ea"/>
                <a:cs typeface="ＭＳ Ｐゴシック" panose="020B0600070205080204" pitchFamily="50" charset="-128"/>
              </a:rPr>
              <a:t>に興味を持つ可能性の高い人が集まります</a:t>
            </a:r>
            <a:r>
              <a:rPr lang="ja-JP" altLang="ja-JP" sz="1600" dirty="0">
                <a:solidFill>
                  <a:srgbClr val="1B1B1B"/>
                </a:solidFill>
                <a:latin typeface="+mn-ea"/>
                <a:cs typeface="ＭＳ Ｐゴシック" panose="020B0600070205080204" pitchFamily="50" charset="-128"/>
              </a:rPr>
              <a:t>。そのため、展示会出展は一度に多くの見込み顧客の情報</a:t>
            </a:r>
            <a:endParaRPr lang="en-US" altLang="ja-JP" sz="1600" dirty="0">
              <a:solidFill>
                <a:srgbClr val="1B1B1B"/>
              </a:solidFill>
              <a:latin typeface="+mn-ea"/>
              <a:cs typeface="ＭＳ Ｐゴシック" panose="020B0600070205080204" pitchFamily="50" charset="-128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1600" dirty="0">
                <a:solidFill>
                  <a:srgbClr val="1B1B1B"/>
                </a:solidFill>
                <a:latin typeface="+mn-ea"/>
                <a:cs typeface="ＭＳ Ｐゴシック" panose="020B0600070205080204" pitchFamily="50" charset="-128"/>
              </a:rPr>
              <a:t>　　</a:t>
            </a:r>
            <a:r>
              <a:rPr lang="ja-JP" altLang="ja-JP" sz="1600" dirty="0">
                <a:solidFill>
                  <a:srgbClr val="1B1B1B"/>
                </a:solidFill>
                <a:latin typeface="+mn-ea"/>
                <a:cs typeface="ＭＳ Ｐゴシック" panose="020B0600070205080204" pitchFamily="50" charset="-128"/>
              </a:rPr>
              <a:t>を得るのに最適です。来場者の興味を強く引ければ、その場で商談が進められる可能性もあり</a:t>
            </a:r>
            <a:r>
              <a:rPr lang="ja-JP" altLang="en-US" sz="1600" dirty="0">
                <a:solidFill>
                  <a:srgbClr val="1B1B1B"/>
                </a:solidFill>
                <a:latin typeface="+mn-ea"/>
                <a:cs typeface="ＭＳ Ｐゴシック" panose="020B0600070205080204" pitchFamily="50" charset="-128"/>
              </a:rPr>
              <a:t>、</a:t>
            </a:r>
            <a:r>
              <a:rPr lang="ja-JP" altLang="ja-JP" sz="1600" dirty="0">
                <a:solidFill>
                  <a:srgbClr val="1B1B1B"/>
                </a:solidFill>
                <a:latin typeface="+mn-ea"/>
                <a:cs typeface="ＭＳ Ｐゴシック" panose="020B0600070205080204" pitchFamily="50" charset="-128"/>
              </a:rPr>
              <a:t>相手の課題をヒア</a:t>
            </a:r>
            <a:endParaRPr lang="en-US" altLang="ja-JP" sz="1600" dirty="0">
              <a:solidFill>
                <a:srgbClr val="1B1B1B"/>
              </a:solidFill>
              <a:latin typeface="+mn-ea"/>
              <a:cs typeface="ＭＳ Ｐゴシック" panose="020B0600070205080204" pitchFamily="50" charset="-128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1600" dirty="0">
                <a:solidFill>
                  <a:srgbClr val="1B1B1B"/>
                </a:solidFill>
                <a:latin typeface="+mn-ea"/>
                <a:cs typeface="ＭＳ Ｐゴシック" panose="020B0600070205080204" pitchFamily="50" charset="-128"/>
              </a:rPr>
              <a:t>　　</a:t>
            </a:r>
            <a:r>
              <a:rPr lang="ja-JP" altLang="ja-JP" sz="1600" dirty="0">
                <a:solidFill>
                  <a:srgbClr val="1B1B1B"/>
                </a:solidFill>
                <a:latin typeface="+mn-ea"/>
                <a:cs typeface="ＭＳ Ｐゴシック" panose="020B0600070205080204" pitchFamily="50" charset="-128"/>
              </a:rPr>
              <a:t>リングしたりするなど、積極的にアピール</a:t>
            </a:r>
            <a:r>
              <a:rPr lang="ja-JP" altLang="en-US" sz="1600" dirty="0">
                <a:solidFill>
                  <a:srgbClr val="1B1B1B"/>
                </a:solidFill>
                <a:latin typeface="+mn-ea"/>
                <a:cs typeface="ＭＳ Ｐゴシック" panose="020B0600070205080204" pitchFamily="50" charset="-128"/>
              </a:rPr>
              <a:t>することができます。</a:t>
            </a:r>
            <a:endParaRPr lang="en-US" altLang="ja-JP" sz="4800" dirty="0">
              <a:solidFill>
                <a:srgbClr val="212529"/>
              </a:solidFill>
              <a:latin typeface="+mn-ea"/>
            </a:endParaRPr>
          </a:p>
        </p:txBody>
      </p:sp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B80ABD58-78F6-8CD4-3FB5-EF2B09353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857" y="3754507"/>
            <a:ext cx="37814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ソース画像を表示">
            <a:extLst>
              <a:ext uri="{FF2B5EF4-FFF2-40B4-BE49-F238E27FC236}">
                <a16:creationId xmlns:a16="http://schemas.microsoft.com/office/drawing/2014/main" id="{F579657B-FBD6-143E-5A7C-5E12712D8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24" y="3598681"/>
            <a:ext cx="3423736" cy="297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ソース画像を表示">
            <a:extLst>
              <a:ext uri="{FF2B5EF4-FFF2-40B4-BE49-F238E27FC236}">
                <a16:creationId xmlns:a16="http://schemas.microsoft.com/office/drawing/2014/main" id="{B6D47621-32B2-E979-AE97-2B7A28E17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95" y="3526337"/>
            <a:ext cx="2521483" cy="305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101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2FDD9B6-A49B-40D4-B39A-4969077066B1}"/>
              </a:ext>
            </a:extLst>
          </p:cNvPr>
          <p:cNvSpPr/>
          <p:nvPr/>
        </p:nvSpPr>
        <p:spPr>
          <a:xfrm>
            <a:off x="0" y="365126"/>
            <a:ext cx="12192000" cy="109297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A503C5D-3C8D-4C35-B198-F615D80FA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1275423" cy="1325563"/>
          </a:xfrm>
        </p:spPr>
        <p:txBody>
          <a:bodyPr>
            <a:normAutofit/>
          </a:bodyPr>
          <a:lstStyle/>
          <a:p>
            <a:r>
              <a:rPr lang="ja-JP" altLang="en-US" sz="3600" b="1" dirty="0"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出展目的③</a:t>
            </a:r>
            <a:r>
              <a:rPr lang="ja-JP" altLang="en-US" sz="3600" b="1" dirty="0">
                <a:solidFill>
                  <a:srgbClr val="FF0000"/>
                </a:solidFill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　伊佐市を売り込める関係企業の拡大　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0A6420-F8A9-4399-ADB6-71A33C394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149" y="1584323"/>
            <a:ext cx="11151131" cy="199376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ja-JP" altLang="en-US" sz="3200" b="1" dirty="0">
                <a:solidFill>
                  <a:srgbClr val="1B1B1B"/>
                </a:solidFill>
                <a:latin typeface="+mn-ea"/>
                <a:cs typeface="ＭＳ Ｐゴシック" panose="020B0600070205080204" pitchFamily="50" charset="-128"/>
              </a:rPr>
              <a:t>　</a:t>
            </a:r>
            <a:r>
              <a:rPr lang="ja-JP" altLang="ja-JP" sz="1600" dirty="0">
                <a:solidFill>
                  <a:srgbClr val="1B1B1B"/>
                </a:solidFill>
                <a:latin typeface="+mn-ea"/>
                <a:cs typeface="ＭＳ Ｐゴシック" panose="020B0600070205080204" pitchFamily="50" charset="-128"/>
              </a:rPr>
              <a:t>展示会</a:t>
            </a:r>
            <a:r>
              <a:rPr lang="ja-JP" altLang="en-US" sz="1600" dirty="0">
                <a:solidFill>
                  <a:srgbClr val="1B1B1B"/>
                </a:solidFill>
                <a:latin typeface="+mn-ea"/>
                <a:cs typeface="ＭＳ Ｐゴシック" panose="020B0600070205080204" pitchFamily="50" charset="-128"/>
              </a:rPr>
              <a:t>の</a:t>
            </a:r>
            <a:r>
              <a:rPr lang="ja-JP" altLang="ja-JP" sz="1600" dirty="0">
                <a:solidFill>
                  <a:srgbClr val="1B1B1B"/>
                </a:solidFill>
                <a:latin typeface="+mn-ea"/>
                <a:cs typeface="ＭＳ Ｐゴシック" panose="020B0600070205080204" pitchFamily="50" charset="-128"/>
              </a:rPr>
              <a:t>規模によりますが、大きいものであれば数万人の人が訪れます。また、</a:t>
            </a:r>
            <a:r>
              <a:rPr lang="ja-JP" altLang="ja-JP" sz="1600" b="1" dirty="0">
                <a:solidFill>
                  <a:srgbClr val="1B1B1B"/>
                </a:solidFill>
                <a:latin typeface="+mn-ea"/>
                <a:cs typeface="ＭＳ Ｐゴシック" panose="020B0600070205080204" pitchFamily="50" charset="-128"/>
              </a:rPr>
              <a:t>展示会はテーマごとに開催される</a:t>
            </a:r>
            <a:endParaRPr lang="en-US" altLang="ja-JP" sz="1600" b="1" dirty="0">
              <a:solidFill>
                <a:srgbClr val="1B1B1B"/>
              </a:solidFill>
              <a:latin typeface="+mn-ea"/>
              <a:cs typeface="ＭＳ Ｐゴシック" panose="020B0600070205080204" pitchFamily="50" charset="-128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1600" b="1" dirty="0">
                <a:solidFill>
                  <a:srgbClr val="1B1B1B"/>
                </a:solidFill>
                <a:latin typeface="+mn-ea"/>
                <a:cs typeface="ＭＳ Ｐゴシック" panose="020B0600070205080204" pitchFamily="50" charset="-128"/>
              </a:rPr>
              <a:t>　　</a:t>
            </a:r>
            <a:r>
              <a:rPr lang="ja-JP" altLang="ja-JP" sz="1600" b="1" dirty="0">
                <a:solidFill>
                  <a:srgbClr val="1B1B1B"/>
                </a:solidFill>
                <a:latin typeface="+mn-ea"/>
                <a:cs typeface="ＭＳ Ｐゴシック" panose="020B0600070205080204" pitchFamily="50" charset="-128"/>
              </a:rPr>
              <a:t>ため自社</a:t>
            </a:r>
            <a:r>
              <a:rPr lang="ja-JP" altLang="en-US" sz="1600" b="1" dirty="0">
                <a:solidFill>
                  <a:srgbClr val="1B1B1B"/>
                </a:solidFill>
                <a:latin typeface="+mn-ea"/>
                <a:cs typeface="ＭＳ Ｐゴシック" panose="020B0600070205080204" pitchFamily="50" charset="-128"/>
              </a:rPr>
              <a:t>商材</a:t>
            </a:r>
            <a:r>
              <a:rPr lang="ja-JP" altLang="ja-JP" sz="1600" b="1" dirty="0">
                <a:solidFill>
                  <a:srgbClr val="1B1B1B"/>
                </a:solidFill>
                <a:latin typeface="+mn-ea"/>
                <a:cs typeface="ＭＳ Ｐゴシック" panose="020B0600070205080204" pitchFamily="50" charset="-128"/>
              </a:rPr>
              <a:t>に興味を持つ可能性の高い人が集まります</a:t>
            </a:r>
            <a:r>
              <a:rPr lang="ja-JP" altLang="ja-JP" sz="1600" dirty="0">
                <a:solidFill>
                  <a:srgbClr val="1B1B1B"/>
                </a:solidFill>
                <a:latin typeface="+mn-ea"/>
                <a:cs typeface="ＭＳ Ｐゴシック" panose="020B0600070205080204" pitchFamily="50" charset="-128"/>
              </a:rPr>
              <a:t>。そのため、展示会出展は一度に多くの見込み顧客の情報</a:t>
            </a:r>
            <a:endParaRPr lang="en-US" altLang="ja-JP" sz="1600" dirty="0">
              <a:solidFill>
                <a:srgbClr val="1B1B1B"/>
              </a:solidFill>
              <a:latin typeface="+mn-ea"/>
              <a:cs typeface="ＭＳ Ｐゴシック" panose="020B0600070205080204" pitchFamily="50" charset="-128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1600" dirty="0">
                <a:solidFill>
                  <a:srgbClr val="1B1B1B"/>
                </a:solidFill>
                <a:latin typeface="+mn-ea"/>
                <a:cs typeface="ＭＳ Ｐゴシック" panose="020B0600070205080204" pitchFamily="50" charset="-128"/>
              </a:rPr>
              <a:t>　　</a:t>
            </a:r>
            <a:r>
              <a:rPr lang="ja-JP" altLang="ja-JP" sz="1600" dirty="0">
                <a:solidFill>
                  <a:srgbClr val="1B1B1B"/>
                </a:solidFill>
                <a:latin typeface="+mn-ea"/>
                <a:cs typeface="ＭＳ Ｐゴシック" panose="020B0600070205080204" pitchFamily="50" charset="-128"/>
              </a:rPr>
              <a:t>を得るのに最適です。来場者の興味を強く引ければ、その場で商談が進められる可能性もあり</a:t>
            </a:r>
            <a:r>
              <a:rPr lang="ja-JP" altLang="en-US" sz="1600" dirty="0">
                <a:solidFill>
                  <a:srgbClr val="1B1B1B"/>
                </a:solidFill>
                <a:latin typeface="+mn-ea"/>
                <a:cs typeface="ＭＳ Ｐゴシック" panose="020B0600070205080204" pitchFamily="50" charset="-128"/>
              </a:rPr>
              <a:t>、</a:t>
            </a:r>
            <a:r>
              <a:rPr lang="ja-JP" altLang="ja-JP" sz="1600" dirty="0">
                <a:solidFill>
                  <a:srgbClr val="1B1B1B"/>
                </a:solidFill>
                <a:latin typeface="+mn-ea"/>
                <a:cs typeface="ＭＳ Ｐゴシック" panose="020B0600070205080204" pitchFamily="50" charset="-128"/>
              </a:rPr>
              <a:t>相手の課題をヒア</a:t>
            </a:r>
            <a:endParaRPr lang="en-US" altLang="ja-JP" sz="1600" dirty="0">
              <a:solidFill>
                <a:srgbClr val="1B1B1B"/>
              </a:solidFill>
              <a:latin typeface="+mn-ea"/>
              <a:cs typeface="ＭＳ Ｐゴシック" panose="020B0600070205080204" pitchFamily="50" charset="-128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1600" dirty="0">
                <a:solidFill>
                  <a:srgbClr val="1B1B1B"/>
                </a:solidFill>
                <a:latin typeface="+mn-ea"/>
                <a:cs typeface="ＭＳ Ｐゴシック" panose="020B0600070205080204" pitchFamily="50" charset="-128"/>
              </a:rPr>
              <a:t>　　</a:t>
            </a:r>
            <a:r>
              <a:rPr lang="ja-JP" altLang="ja-JP" sz="1600" dirty="0">
                <a:solidFill>
                  <a:srgbClr val="1B1B1B"/>
                </a:solidFill>
                <a:latin typeface="+mn-ea"/>
                <a:cs typeface="ＭＳ Ｐゴシック" panose="020B0600070205080204" pitchFamily="50" charset="-128"/>
              </a:rPr>
              <a:t>リングしたりするなど、積極的にアピール</a:t>
            </a:r>
            <a:r>
              <a:rPr lang="ja-JP" altLang="en-US" sz="1600" dirty="0">
                <a:solidFill>
                  <a:srgbClr val="1B1B1B"/>
                </a:solidFill>
                <a:latin typeface="+mn-ea"/>
                <a:cs typeface="ＭＳ Ｐゴシック" panose="020B0600070205080204" pitchFamily="50" charset="-128"/>
              </a:rPr>
              <a:t>することができます。</a:t>
            </a:r>
            <a:endParaRPr lang="en-US" altLang="ja-JP" sz="4800" dirty="0">
              <a:solidFill>
                <a:srgbClr val="212529"/>
              </a:solidFill>
              <a:latin typeface="+mn-ea"/>
            </a:endParaRPr>
          </a:p>
        </p:txBody>
      </p:sp>
      <p:pic>
        <p:nvPicPr>
          <p:cNvPr id="5" name="図 4" descr="建物, シーン, 民衆, ウォーキング が含まれている画像&#10;&#10;自動的に生成された説明">
            <a:extLst>
              <a:ext uri="{FF2B5EF4-FFF2-40B4-BE49-F238E27FC236}">
                <a16:creationId xmlns:a16="http://schemas.microsoft.com/office/drawing/2014/main" id="{2D3CCA94-A107-EA7B-CDA7-ED3493560B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8"/>
          <a:stretch/>
        </p:blipFill>
        <p:spPr bwMode="auto">
          <a:xfrm>
            <a:off x="1417667" y="3508186"/>
            <a:ext cx="4568688" cy="31162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94A9187-796F-350F-C2FA-4104ADAF3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115" y="3493216"/>
            <a:ext cx="4181404" cy="3131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7458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2FDD9B6-A49B-40D4-B39A-4969077066B1}"/>
              </a:ext>
            </a:extLst>
          </p:cNvPr>
          <p:cNvSpPr/>
          <p:nvPr/>
        </p:nvSpPr>
        <p:spPr>
          <a:xfrm>
            <a:off x="0" y="365126"/>
            <a:ext cx="12192000" cy="109297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A503C5D-3C8D-4C35-B198-F615D80FA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486323" cy="1325563"/>
          </a:xfrm>
        </p:spPr>
        <p:txBody>
          <a:bodyPr>
            <a:normAutofit/>
          </a:bodyPr>
          <a:lstStyle/>
          <a:p>
            <a:r>
              <a:rPr lang="ja-JP" altLang="en-US" sz="3600" b="1" dirty="0"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出展理由　</a:t>
            </a:r>
            <a:r>
              <a:rPr lang="en-US" altLang="ja-JP" sz="3600" b="1" dirty="0">
                <a:solidFill>
                  <a:srgbClr val="FF0000"/>
                </a:solidFill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10</a:t>
            </a:r>
            <a:r>
              <a:rPr lang="ja-JP" altLang="en-US" sz="3600" b="1" dirty="0">
                <a:solidFill>
                  <a:srgbClr val="FF0000"/>
                </a:solidFill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年後の伊佐市を今より良いものにしたい　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0A6420-F8A9-4399-ADB6-71A33C394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323"/>
            <a:ext cx="10927080" cy="530087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2400" b="1" dirty="0"/>
              <a:t>地方創生の課題として「人材の一極集中の流れ」「地方における就労の拡大」などがあります。地方創生に取り組まないと、地方経済の縮小に伴う倒産の増加、人材不足による社会保障の危機、無居住化問題などが更に深刻化します。地方における質の良い雇用や起業しやすい環境を確保できれば、都心部への転入者数が地方に流入する可能性が出てきます。</a:t>
            </a:r>
            <a:endParaRPr lang="en-US" altLang="ja-JP" sz="2400" b="1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1800" b="1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3200" b="1" dirty="0"/>
              <a:t>○移住・定住させたい（人材の流入）</a:t>
            </a:r>
            <a:endParaRPr lang="en-US" altLang="ja-JP" sz="3200" b="1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3200" b="1" dirty="0"/>
              <a:t>○企業を誘致させたい</a:t>
            </a:r>
            <a:endParaRPr lang="en-US" altLang="ja-JP" sz="3200" b="1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3200" b="1" dirty="0">
                <a:solidFill>
                  <a:srgbClr val="1B1B1B"/>
                </a:solidFill>
                <a:latin typeface="+mn-ea"/>
                <a:cs typeface="ＭＳ Ｐゴシック" panose="020B0600070205080204" pitchFamily="50" charset="-128"/>
              </a:rPr>
              <a:t>○地方創生に官民だけでなく地元住民の理解協力も必要　</a:t>
            </a:r>
            <a:endParaRPr lang="en-US" altLang="ja-JP" sz="4900" b="1" dirty="0">
              <a:solidFill>
                <a:srgbClr val="212529"/>
              </a:solidFill>
              <a:latin typeface="+mn-ea"/>
            </a:endParaRPr>
          </a:p>
        </p:txBody>
      </p:sp>
      <p:pic>
        <p:nvPicPr>
          <p:cNvPr id="2050" name="Picture 2" descr="ソース画像を表示">
            <a:extLst>
              <a:ext uri="{FF2B5EF4-FFF2-40B4-BE49-F238E27FC236}">
                <a16:creationId xmlns:a16="http://schemas.microsoft.com/office/drawing/2014/main" id="{3CAF0B11-81C0-D159-657B-A27B0CC2B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04" y="3487624"/>
            <a:ext cx="3813976" cy="160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860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2FDD9B6-A49B-40D4-B39A-4969077066B1}"/>
              </a:ext>
            </a:extLst>
          </p:cNvPr>
          <p:cNvSpPr/>
          <p:nvPr/>
        </p:nvSpPr>
        <p:spPr>
          <a:xfrm>
            <a:off x="0" y="365126"/>
            <a:ext cx="12192000" cy="109297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A503C5D-3C8D-4C35-B198-F615D80FA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1275423" cy="1325563"/>
          </a:xfrm>
        </p:spPr>
        <p:txBody>
          <a:bodyPr>
            <a:normAutofit/>
          </a:bodyPr>
          <a:lstStyle/>
          <a:p>
            <a:r>
              <a:rPr lang="ja-JP" altLang="en-US" sz="3600" b="1" dirty="0"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出展意義　～出展による可能性や副次的効果～　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0A6420-F8A9-4399-ADB6-71A33C394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097"/>
            <a:ext cx="10927080" cy="563181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ja-JP" altLang="ja-JP" sz="2000" b="1" spc="91" dirty="0">
                <a:solidFill>
                  <a:srgbClr val="454545"/>
                </a:solidFill>
                <a:latin typeface="+mn-ea"/>
                <a:cs typeface="Helvetica" panose="020B0604020202020204" pitchFamily="34" charset="0"/>
              </a:rPr>
              <a:t>出展すること</a:t>
            </a:r>
            <a:r>
              <a:rPr lang="ja-JP" altLang="en-US" sz="2000" b="1" spc="91" dirty="0">
                <a:solidFill>
                  <a:srgbClr val="454545"/>
                </a:solidFill>
                <a:latin typeface="+mn-ea"/>
                <a:cs typeface="Helvetica" panose="020B0604020202020204" pitchFamily="34" charset="0"/>
              </a:rPr>
              <a:t>に</a:t>
            </a:r>
            <a:r>
              <a:rPr lang="ja-JP" altLang="ja-JP" sz="2000" b="1" spc="91" dirty="0">
                <a:solidFill>
                  <a:srgbClr val="454545"/>
                </a:solidFill>
                <a:latin typeface="+mn-ea"/>
                <a:cs typeface="Helvetica" panose="020B0604020202020204" pitchFamily="34" charset="0"/>
              </a:rPr>
              <a:t>副次的な効果があり、その効果が思ったより大きな影響力を発揮</a:t>
            </a:r>
            <a:r>
              <a:rPr lang="ja-JP" altLang="en-US" sz="2000" b="1" spc="91" dirty="0">
                <a:solidFill>
                  <a:srgbClr val="454545"/>
                </a:solidFill>
                <a:latin typeface="+mn-ea"/>
                <a:cs typeface="Helvetica" panose="020B0604020202020204" pitchFamily="34" charset="0"/>
              </a:rPr>
              <a:t>します</a:t>
            </a:r>
            <a:r>
              <a:rPr lang="ja-JP" altLang="ja-JP" sz="2000" b="1" spc="91" dirty="0">
                <a:solidFill>
                  <a:srgbClr val="454545"/>
                </a:solidFill>
                <a:latin typeface="+mn-ea"/>
                <a:cs typeface="Helvetica" panose="020B0604020202020204" pitchFamily="34" charset="0"/>
              </a:rPr>
              <a:t>。</a:t>
            </a:r>
            <a:endParaRPr lang="en-US" altLang="ja-JP" sz="2000" b="1" spc="91" dirty="0">
              <a:solidFill>
                <a:srgbClr val="454545"/>
              </a:solidFill>
              <a:latin typeface="+mn-ea"/>
              <a:cs typeface="Helvetica" panose="020B0604020202020204" pitchFamily="34" charset="0"/>
            </a:endParaRPr>
          </a:p>
          <a:p>
            <a:pPr marL="0" indent="0">
              <a:lnSpc>
                <a:spcPts val="1200"/>
              </a:lnSpc>
              <a:spcBef>
                <a:spcPts val="1800"/>
              </a:spcBef>
              <a:buNone/>
            </a:pPr>
            <a:r>
              <a:rPr lang="ja-JP" altLang="en-US" sz="1800" b="1" dirty="0">
                <a:solidFill>
                  <a:srgbClr val="212529"/>
                </a:solidFill>
                <a:latin typeface="+mn-ea"/>
              </a:rPr>
              <a:t>①</a:t>
            </a:r>
            <a:r>
              <a:rPr lang="ja-JP" altLang="ja-JP" sz="1800" b="1" dirty="0">
                <a:solidFill>
                  <a:srgbClr val="1B1B1B"/>
                </a:solidFill>
                <a:latin typeface="+mn-ea"/>
                <a:cs typeface="Times New Roman" panose="02020603050405020304" pitchFamily="18" charset="0"/>
              </a:rPr>
              <a:t>ビジネスゴールまでの短縮</a:t>
            </a:r>
            <a:endParaRPr lang="en-US" altLang="ja-JP" sz="1800" b="1" dirty="0">
              <a:solidFill>
                <a:srgbClr val="1B1B1B"/>
              </a:solidFill>
              <a:latin typeface="+mn-ea"/>
              <a:cs typeface="Times New Roman" panose="02020603050405020304" pitchFamily="18" charset="0"/>
            </a:endParaRPr>
          </a:p>
          <a:p>
            <a:pPr marL="0" indent="0">
              <a:lnSpc>
                <a:spcPts val="1000"/>
              </a:lnSpc>
              <a:spcBef>
                <a:spcPts val="1800"/>
              </a:spcBef>
              <a:buNone/>
            </a:pPr>
            <a:r>
              <a:rPr lang="ja-JP" altLang="en-US" sz="1600" dirty="0">
                <a:solidFill>
                  <a:srgbClr val="454545"/>
                </a:solidFill>
                <a:latin typeface="Helvetica Neue"/>
              </a:rPr>
              <a:t>展示会ブースに出展することで、通常の新規</a:t>
            </a:r>
            <a:endParaRPr lang="en-US" altLang="ja-JP" sz="1600" dirty="0">
              <a:solidFill>
                <a:srgbClr val="454545"/>
              </a:solidFill>
              <a:latin typeface="Helvetica Neue"/>
            </a:endParaRPr>
          </a:p>
          <a:p>
            <a:pPr marL="0" indent="0">
              <a:lnSpc>
                <a:spcPts val="1000"/>
              </a:lnSpc>
              <a:spcBef>
                <a:spcPts val="1800"/>
              </a:spcBef>
              <a:buNone/>
            </a:pPr>
            <a:r>
              <a:rPr lang="ja-JP" altLang="en-US" sz="1600" dirty="0">
                <a:solidFill>
                  <a:srgbClr val="454545"/>
                </a:solidFill>
                <a:latin typeface="Helvetica Neue"/>
              </a:rPr>
              <a:t>セールス活動のケースと比較してビジネスゴ</a:t>
            </a:r>
            <a:endParaRPr lang="en-US" altLang="ja-JP" sz="1600" dirty="0">
              <a:solidFill>
                <a:srgbClr val="454545"/>
              </a:solidFill>
              <a:latin typeface="Helvetica Neue"/>
            </a:endParaRPr>
          </a:p>
          <a:p>
            <a:pPr marL="0" indent="0">
              <a:lnSpc>
                <a:spcPts val="1000"/>
              </a:lnSpc>
              <a:spcBef>
                <a:spcPts val="1800"/>
              </a:spcBef>
              <a:buNone/>
            </a:pPr>
            <a:r>
              <a:rPr lang="ja-JP" altLang="en-US" sz="1600" dirty="0">
                <a:solidFill>
                  <a:srgbClr val="454545"/>
                </a:solidFill>
                <a:latin typeface="Helvetica Neue"/>
              </a:rPr>
              <a:t>ール（受注・契約）までに必要とする期間を</a:t>
            </a:r>
            <a:endParaRPr lang="en-US" altLang="ja-JP" sz="1600" dirty="0">
              <a:solidFill>
                <a:srgbClr val="454545"/>
              </a:solidFill>
              <a:latin typeface="Helvetica Neue"/>
            </a:endParaRPr>
          </a:p>
          <a:p>
            <a:pPr marL="0" indent="0">
              <a:lnSpc>
                <a:spcPts val="1000"/>
              </a:lnSpc>
              <a:spcBef>
                <a:spcPts val="1800"/>
              </a:spcBef>
              <a:buNone/>
            </a:pPr>
            <a:r>
              <a:rPr lang="ja-JP" altLang="en-US" sz="1600" dirty="0">
                <a:solidFill>
                  <a:srgbClr val="454545"/>
                </a:solidFill>
                <a:latin typeface="Helvetica Neue"/>
              </a:rPr>
              <a:t>短縮できるケースがあります。</a:t>
            </a:r>
            <a:endParaRPr lang="en-US" altLang="ja-JP" sz="2400" dirty="0">
              <a:solidFill>
                <a:srgbClr val="212529"/>
              </a:solidFill>
              <a:latin typeface="+mn-ea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1800" dirty="0">
              <a:solidFill>
                <a:srgbClr val="212529"/>
              </a:solidFill>
              <a:latin typeface="+mn-ea"/>
            </a:endParaRPr>
          </a:p>
          <a:p>
            <a:pPr marL="0" indent="0">
              <a:lnSpc>
                <a:spcPts val="1200"/>
              </a:lnSpc>
              <a:spcBef>
                <a:spcPts val="1800"/>
              </a:spcBef>
              <a:buNone/>
            </a:pPr>
            <a:r>
              <a:rPr lang="ja-JP" altLang="en-US" sz="1800" b="1" dirty="0">
                <a:solidFill>
                  <a:srgbClr val="212529"/>
                </a:solidFill>
                <a:latin typeface="+mn-ea"/>
              </a:rPr>
              <a:t>②</a:t>
            </a:r>
            <a:r>
              <a:rPr lang="ja-JP" altLang="ja-JP" sz="1800" b="1" kern="100" dirty="0">
                <a:solidFill>
                  <a:srgbClr val="1B1B1B"/>
                </a:solidFill>
                <a:latin typeface="+mn-ea"/>
                <a:cs typeface="Times New Roman" panose="02020603050405020304" pitchFamily="18" charset="0"/>
              </a:rPr>
              <a:t>高密度な定性情報の収集</a:t>
            </a:r>
            <a:endParaRPr lang="en-US" altLang="ja-JP" sz="1800" b="1" kern="100" dirty="0">
              <a:solidFill>
                <a:srgbClr val="1B1B1B"/>
              </a:solidFill>
              <a:latin typeface="+mn-ea"/>
              <a:cs typeface="Times New Roman" panose="02020603050405020304" pitchFamily="18" charset="0"/>
            </a:endParaRPr>
          </a:p>
          <a:p>
            <a:pPr marL="0" indent="0">
              <a:lnSpc>
                <a:spcPts val="1200"/>
              </a:lnSpc>
              <a:spcBef>
                <a:spcPts val="1800"/>
              </a:spcBef>
              <a:buNone/>
            </a:pPr>
            <a:r>
              <a:rPr lang="ja-JP" altLang="en-US" sz="1600" dirty="0">
                <a:solidFill>
                  <a:srgbClr val="454545"/>
                </a:solidFill>
                <a:latin typeface="Helvetica Neue"/>
              </a:rPr>
              <a:t>普段は出会えない顧客内のキーパーソンと出逢</a:t>
            </a:r>
            <a:endParaRPr lang="en-US" altLang="ja-JP" sz="1600" dirty="0">
              <a:solidFill>
                <a:srgbClr val="454545"/>
              </a:solidFill>
              <a:latin typeface="Helvetica Neue"/>
            </a:endParaRPr>
          </a:p>
          <a:p>
            <a:pPr marL="0" indent="0">
              <a:lnSpc>
                <a:spcPts val="1200"/>
              </a:lnSpc>
              <a:spcBef>
                <a:spcPts val="1800"/>
              </a:spcBef>
              <a:buNone/>
            </a:pPr>
            <a:r>
              <a:rPr lang="ja-JP" altLang="en-US" sz="1600" dirty="0">
                <a:solidFill>
                  <a:srgbClr val="454545"/>
                </a:solidFill>
                <a:latin typeface="Helvetica Neue"/>
              </a:rPr>
              <a:t>えるのが展示会の特徴で、普段の営業活動から</a:t>
            </a:r>
            <a:endParaRPr lang="en-US" altLang="ja-JP" sz="1600" dirty="0">
              <a:solidFill>
                <a:srgbClr val="454545"/>
              </a:solidFill>
              <a:latin typeface="Helvetica Neue"/>
            </a:endParaRPr>
          </a:p>
          <a:p>
            <a:pPr marL="0" indent="0">
              <a:lnSpc>
                <a:spcPts val="1200"/>
              </a:lnSpc>
              <a:spcBef>
                <a:spcPts val="1800"/>
              </a:spcBef>
              <a:buNone/>
            </a:pPr>
            <a:r>
              <a:rPr lang="ja-JP" altLang="en-US" sz="1600" dirty="0">
                <a:solidFill>
                  <a:srgbClr val="454545"/>
                </a:solidFill>
                <a:latin typeface="Helvetica Neue"/>
              </a:rPr>
              <a:t>得られる情報とは異なる様々なポジションの担</a:t>
            </a:r>
            <a:endParaRPr lang="en-US" altLang="ja-JP" sz="1600" dirty="0">
              <a:solidFill>
                <a:srgbClr val="454545"/>
              </a:solidFill>
              <a:latin typeface="Helvetica Neue"/>
            </a:endParaRPr>
          </a:p>
          <a:p>
            <a:pPr marL="0" indent="0">
              <a:lnSpc>
                <a:spcPts val="1200"/>
              </a:lnSpc>
              <a:spcBef>
                <a:spcPts val="1800"/>
              </a:spcBef>
              <a:buNone/>
            </a:pPr>
            <a:r>
              <a:rPr lang="ja-JP" altLang="en-US" sz="1600" dirty="0">
                <a:solidFill>
                  <a:srgbClr val="454545"/>
                </a:solidFill>
                <a:latin typeface="Helvetica Neue"/>
              </a:rPr>
              <a:t>当者からの「生の声」が収集できます。</a:t>
            </a:r>
            <a:endParaRPr lang="en-US" altLang="ja-JP" sz="1600" dirty="0">
              <a:solidFill>
                <a:srgbClr val="212529"/>
              </a:solidFill>
              <a:latin typeface="+mn-ea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1800" dirty="0">
              <a:solidFill>
                <a:srgbClr val="212529"/>
              </a:solidFill>
              <a:latin typeface="+mn-ea"/>
            </a:endParaRPr>
          </a:p>
        </p:txBody>
      </p:sp>
      <p:pic>
        <p:nvPicPr>
          <p:cNvPr id="3074" name="Picture 2" descr="ソース画像を表示">
            <a:extLst>
              <a:ext uri="{FF2B5EF4-FFF2-40B4-BE49-F238E27FC236}">
                <a16:creationId xmlns:a16="http://schemas.microsoft.com/office/drawing/2014/main" id="{380E6B65-ECC5-7335-5CE1-3FE0422CD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981" y="3093969"/>
            <a:ext cx="582930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691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2FDD9B6-A49B-40D4-B39A-4969077066B1}"/>
              </a:ext>
            </a:extLst>
          </p:cNvPr>
          <p:cNvSpPr/>
          <p:nvPr/>
        </p:nvSpPr>
        <p:spPr>
          <a:xfrm>
            <a:off x="0" y="365126"/>
            <a:ext cx="12192000" cy="109297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A503C5D-3C8D-4C35-B198-F615D80FA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1275423" cy="1325563"/>
          </a:xfrm>
        </p:spPr>
        <p:txBody>
          <a:bodyPr>
            <a:normAutofit/>
          </a:bodyPr>
          <a:lstStyle/>
          <a:p>
            <a:r>
              <a:rPr lang="ja-JP" altLang="en-US" sz="3600" b="1" dirty="0"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出展内容　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0A6420-F8A9-4399-ADB6-71A33C394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263"/>
            <a:ext cx="10927080" cy="5300871"/>
          </a:xfrm>
        </p:spPr>
        <p:txBody>
          <a:bodyPr>
            <a:normAutofit fontScale="32500" lnSpcReduction="20000"/>
          </a:bodyPr>
          <a:lstStyle/>
          <a:p>
            <a:pPr marL="0" indent="0" fontAlgn="base">
              <a:lnSpc>
                <a:spcPct val="120000"/>
              </a:lnSpc>
              <a:buNone/>
            </a:pPr>
            <a:r>
              <a:rPr lang="ja-JP" altLang="en-US" sz="6200" b="1" dirty="0">
                <a:solidFill>
                  <a:srgbClr val="212529"/>
                </a:solidFill>
                <a:latin typeface="ヒラギノ角ゴシック W3"/>
              </a:rPr>
              <a:t>●</a:t>
            </a:r>
            <a:r>
              <a:rPr lang="en-US" altLang="ja-JP" sz="6200" b="1" dirty="0">
                <a:solidFill>
                  <a:srgbClr val="212529"/>
                </a:solidFill>
                <a:latin typeface="+mn-ea"/>
              </a:rPr>
              <a:t>TGS2022</a:t>
            </a:r>
            <a:r>
              <a:rPr lang="ja-JP" altLang="en-US" sz="6200" b="1" dirty="0">
                <a:solidFill>
                  <a:srgbClr val="212529"/>
                </a:solidFill>
                <a:latin typeface="ヒラギノ角ゴシック W3"/>
              </a:rPr>
              <a:t>出展内容</a:t>
            </a:r>
          </a:p>
          <a:p>
            <a:pPr marL="0" indent="0" fontAlgn="base">
              <a:lnSpc>
                <a:spcPct val="120000"/>
              </a:lnSpc>
              <a:spcBef>
                <a:spcPts val="1800"/>
              </a:spcBef>
              <a:buNone/>
            </a:pPr>
            <a:r>
              <a:rPr lang="ja-JP" altLang="en-US" sz="4900" dirty="0">
                <a:solidFill>
                  <a:srgbClr val="212529"/>
                </a:solidFill>
                <a:latin typeface="ヒラギノ角ゴシック W3"/>
              </a:rPr>
              <a:t>　</a:t>
            </a:r>
            <a:r>
              <a:rPr lang="ja-JP" altLang="en-US" sz="4900" b="1" dirty="0">
                <a:solidFill>
                  <a:srgbClr val="212529"/>
                </a:solidFill>
                <a:latin typeface="ヒラギノ角ゴシック W3"/>
              </a:rPr>
              <a:t>①商材ジャンル：地域サービス</a:t>
            </a:r>
            <a:endParaRPr lang="en-US" altLang="ja-JP" sz="4900" b="1" dirty="0">
              <a:solidFill>
                <a:srgbClr val="212529"/>
              </a:solidFill>
              <a:latin typeface="ヒラギノ角ゴシック W3"/>
            </a:endParaRPr>
          </a:p>
          <a:p>
            <a:pPr marL="0" indent="0" fontAlgn="base">
              <a:lnSpc>
                <a:spcPct val="120000"/>
              </a:lnSpc>
              <a:spcBef>
                <a:spcPts val="1800"/>
              </a:spcBef>
              <a:buNone/>
            </a:pPr>
            <a:r>
              <a:rPr lang="ja-JP" altLang="en-US" sz="4900" b="1" kern="100" dirty="0">
                <a:solidFill>
                  <a:srgbClr val="212529"/>
                </a:solidFill>
                <a:latin typeface="ヒラギノ角ゴシック W3"/>
                <a:ea typeface="游明朝" panose="02020400000000000000" pitchFamily="18" charset="-128"/>
                <a:cs typeface="Times New Roman" panose="02020603050405020304" pitchFamily="18" charset="0"/>
              </a:rPr>
              <a:t>　　</a:t>
            </a:r>
            <a:r>
              <a:rPr lang="ja-JP" altLang="ja-JP" sz="4900" b="1" kern="1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伊佐市企業団体による人材・企業受け入れ体制紹介（求人・仕事の斡旋・企業誘致・定住促進）</a:t>
            </a:r>
            <a:endParaRPr lang="ja-JP" altLang="ja-JP" sz="4900" b="1" kern="100" dirty="0"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1800"/>
              </a:spcBef>
              <a:buNone/>
            </a:pPr>
            <a:r>
              <a:rPr lang="ja-JP" altLang="en-US" sz="4900" b="1" kern="1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ja-JP" sz="4900" b="1" kern="1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行政のサポート体制</a:t>
            </a:r>
            <a:r>
              <a:rPr lang="ja-JP" altLang="en-US" sz="4900" b="1" kern="1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紹介（支援・補助制度など）</a:t>
            </a:r>
            <a:endParaRPr lang="en-US" altLang="ja-JP" sz="4900" b="1" kern="100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1800"/>
              </a:spcBef>
              <a:buNone/>
            </a:pPr>
            <a:r>
              <a:rPr lang="ja-JP" altLang="en-US" sz="4900" b="1" kern="1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　　伊佐市の紹介（人・食・住・企業・環境・娯楽・伝統）</a:t>
            </a:r>
            <a:endParaRPr lang="ja-JP" altLang="ja-JP" sz="4900" b="1" kern="100" dirty="0"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20000"/>
              </a:lnSpc>
              <a:spcBef>
                <a:spcPts val="1800"/>
              </a:spcBef>
              <a:buNone/>
            </a:pPr>
            <a:r>
              <a:rPr lang="ja-JP" altLang="en-US" sz="4900" b="1" dirty="0">
                <a:solidFill>
                  <a:srgbClr val="212529"/>
                </a:solidFill>
                <a:latin typeface="ヒラギノ角ゴシック W3"/>
              </a:rPr>
              <a:t>　②出展配置：ビジネスソリューションコーナー　普通小間２小間（６</a:t>
            </a:r>
            <a:r>
              <a:rPr lang="en-US" altLang="ja-JP" sz="4900" b="1" dirty="0">
                <a:solidFill>
                  <a:srgbClr val="212529"/>
                </a:solidFill>
                <a:latin typeface="ヒラギノ角ゴシック W3"/>
              </a:rPr>
              <a:t>m×</a:t>
            </a:r>
            <a:r>
              <a:rPr lang="ja-JP" altLang="en-US" sz="4900" b="1" dirty="0">
                <a:solidFill>
                  <a:srgbClr val="212529"/>
                </a:solidFill>
                <a:latin typeface="ヒラギノ角ゴシック W3"/>
              </a:rPr>
              <a:t>３</a:t>
            </a:r>
            <a:r>
              <a:rPr lang="en-US" altLang="ja-JP" sz="4900" b="1" dirty="0">
                <a:solidFill>
                  <a:srgbClr val="212529"/>
                </a:solidFill>
                <a:latin typeface="ヒラギノ角ゴシック W3"/>
              </a:rPr>
              <a:t>m</a:t>
            </a:r>
            <a:r>
              <a:rPr lang="ja-JP" altLang="en-US" sz="4900" b="1" dirty="0">
                <a:solidFill>
                  <a:srgbClr val="212529"/>
                </a:solidFill>
                <a:latin typeface="ヒラギノ角ゴシック W3"/>
              </a:rPr>
              <a:t>）</a:t>
            </a:r>
            <a:endParaRPr lang="en-US" altLang="ja-JP" sz="4900" b="1" dirty="0">
              <a:solidFill>
                <a:srgbClr val="212529"/>
              </a:solidFill>
              <a:latin typeface="ヒラギノ角ゴシック W3"/>
            </a:endParaRPr>
          </a:p>
          <a:p>
            <a:pPr marL="0" indent="0" fontAlgn="base">
              <a:lnSpc>
                <a:spcPct val="120000"/>
              </a:lnSpc>
              <a:spcBef>
                <a:spcPts val="1800"/>
              </a:spcBef>
              <a:buNone/>
            </a:pPr>
            <a:r>
              <a:rPr lang="ja-JP" altLang="en-US" sz="4900" b="1" dirty="0">
                <a:solidFill>
                  <a:srgbClr val="212529"/>
                </a:solidFill>
                <a:latin typeface="ヒラギノ角ゴシック W3"/>
              </a:rPr>
              <a:t>　③出展による、伊佐市</a:t>
            </a:r>
            <a:r>
              <a:rPr lang="en-US" altLang="ja-JP" sz="4900" b="1" dirty="0">
                <a:solidFill>
                  <a:srgbClr val="212529"/>
                </a:solidFill>
                <a:latin typeface="ヒラギノ角ゴシック W3"/>
              </a:rPr>
              <a:t>PR</a:t>
            </a:r>
            <a:r>
              <a:rPr lang="ja-JP" altLang="en-US" sz="4900" b="1" dirty="0">
                <a:solidFill>
                  <a:srgbClr val="212529"/>
                </a:solidFill>
                <a:latin typeface="ヒラギノ角ゴシック W3"/>
              </a:rPr>
              <a:t>や伊佐米などの特産品</a:t>
            </a:r>
            <a:r>
              <a:rPr lang="en-US" altLang="ja-JP" sz="4900" b="1" dirty="0">
                <a:solidFill>
                  <a:srgbClr val="212529"/>
                </a:solidFill>
                <a:latin typeface="ヒラギノ角ゴシック W3"/>
              </a:rPr>
              <a:t>PR</a:t>
            </a:r>
            <a:r>
              <a:rPr lang="ja-JP" altLang="en-US" sz="4900" b="1" dirty="0">
                <a:solidFill>
                  <a:srgbClr val="212529"/>
                </a:solidFill>
                <a:latin typeface="ヒラギノ角ゴシック W3"/>
              </a:rPr>
              <a:t>も目的とする。　　　</a:t>
            </a:r>
            <a:endParaRPr lang="en-US" altLang="ja-JP" sz="4900" b="1" dirty="0">
              <a:solidFill>
                <a:srgbClr val="212529"/>
              </a:solidFill>
              <a:latin typeface="ヒラギノ角ゴシック W3"/>
            </a:endParaRPr>
          </a:p>
          <a:p>
            <a:pPr marL="0" indent="0" fontAlgn="base">
              <a:lnSpc>
                <a:spcPct val="120000"/>
              </a:lnSpc>
              <a:spcBef>
                <a:spcPts val="1800"/>
              </a:spcBef>
              <a:buNone/>
            </a:pPr>
            <a:r>
              <a:rPr lang="ja-JP" altLang="en-US" sz="4900" b="1" dirty="0">
                <a:solidFill>
                  <a:srgbClr val="212529"/>
                </a:solidFill>
                <a:latin typeface="ヒラギノ角ゴシック W3"/>
              </a:rPr>
              <a:t>　④展示場への推定来場者数：</a:t>
            </a:r>
            <a:r>
              <a:rPr lang="en-US" altLang="ja-JP" sz="4900" b="1" dirty="0">
                <a:solidFill>
                  <a:srgbClr val="212529"/>
                </a:solidFill>
                <a:latin typeface="ヒラギノ角ゴシック W3"/>
              </a:rPr>
              <a:t>TGS2022</a:t>
            </a:r>
            <a:r>
              <a:rPr lang="ja-JP" altLang="en-US" sz="4900" b="1" dirty="0">
                <a:solidFill>
                  <a:srgbClr val="212529"/>
                </a:solidFill>
                <a:latin typeface="ヒラギノ角ゴシック W3"/>
              </a:rPr>
              <a:t>実績を基に２日間で６万人、１日あたり平均３万人</a:t>
            </a:r>
          </a:p>
          <a:p>
            <a:pPr marL="0" indent="0" fontAlgn="base">
              <a:lnSpc>
                <a:spcPct val="120000"/>
              </a:lnSpc>
              <a:spcBef>
                <a:spcPts val="1800"/>
              </a:spcBef>
              <a:buNone/>
            </a:pPr>
            <a:r>
              <a:rPr lang="ja-JP" altLang="en-US" sz="4900" b="1" dirty="0">
                <a:solidFill>
                  <a:srgbClr val="212529"/>
                </a:solidFill>
                <a:latin typeface="ヒラギノ角ゴシック W3"/>
              </a:rPr>
              <a:t>　⑤推定接触機会者数：１日あたり　約１万２千人（</a:t>
            </a:r>
            <a:r>
              <a:rPr lang="en-US" altLang="ja-JP" sz="4900" b="1" dirty="0">
                <a:solidFill>
                  <a:srgbClr val="212529"/>
                </a:solidFill>
                <a:latin typeface="ヒラギノ角ゴシック W3"/>
              </a:rPr>
              <a:t>※</a:t>
            </a:r>
            <a:r>
              <a:rPr lang="ja-JP" altLang="en-US" sz="4900" b="1" dirty="0">
                <a:solidFill>
                  <a:srgbClr val="212529"/>
                </a:solidFill>
                <a:latin typeface="ヒラギノ角ゴシック W3"/>
              </a:rPr>
              <a:t>新型コロナウイルス感染症対策により増減あり）</a:t>
            </a:r>
            <a:endParaRPr lang="en-US" altLang="ja-JP" sz="4900" b="1" dirty="0">
              <a:solidFill>
                <a:srgbClr val="212529"/>
              </a:solidFill>
              <a:latin typeface="ヒラギノ角ゴシック W3"/>
            </a:endParaRPr>
          </a:p>
          <a:p>
            <a:pPr marL="0" indent="0" fontAlgn="base">
              <a:lnSpc>
                <a:spcPct val="120000"/>
              </a:lnSpc>
              <a:spcBef>
                <a:spcPts val="1800"/>
              </a:spcBef>
              <a:buNone/>
            </a:pPr>
            <a:r>
              <a:rPr lang="ja-JP" altLang="en-US" sz="4900" b="1" dirty="0">
                <a:solidFill>
                  <a:srgbClr val="212529"/>
                </a:solidFill>
                <a:latin typeface="ヒラギノ角ゴシック W3"/>
              </a:rPr>
              <a:t>　　</a:t>
            </a:r>
            <a:r>
              <a:rPr lang="ja-JP" altLang="en-US" sz="5500" dirty="0">
                <a:solidFill>
                  <a:srgbClr val="212529"/>
                </a:solidFill>
                <a:latin typeface="ヒラギノ角ゴシック W3"/>
              </a:rPr>
              <a:t>想定来場者３万人のうち、関係者を除いた直接的な見込客を</a:t>
            </a:r>
            <a:r>
              <a:rPr lang="en-US" altLang="ja-JP" sz="5500" dirty="0">
                <a:solidFill>
                  <a:srgbClr val="212529"/>
                </a:solidFill>
                <a:latin typeface="ヒラギノ角ゴシック W3"/>
              </a:rPr>
              <a:t>8</a:t>
            </a:r>
            <a:r>
              <a:rPr lang="ja-JP" altLang="en-US" sz="5500" dirty="0">
                <a:solidFill>
                  <a:srgbClr val="212529"/>
                </a:solidFill>
                <a:latin typeface="ヒラギノ角ゴシック W3"/>
              </a:rPr>
              <a:t>割程度の２万</a:t>
            </a:r>
            <a:r>
              <a:rPr lang="en-US" altLang="ja-JP" sz="5500" dirty="0">
                <a:solidFill>
                  <a:srgbClr val="212529"/>
                </a:solidFill>
                <a:latin typeface="ヒラギノ角ゴシック W3"/>
              </a:rPr>
              <a:t>4</a:t>
            </a:r>
            <a:r>
              <a:rPr lang="ja-JP" altLang="en-US" sz="5500" dirty="0">
                <a:solidFill>
                  <a:srgbClr val="212529"/>
                </a:solidFill>
                <a:latin typeface="ヒラギノ角ゴシック W3"/>
              </a:rPr>
              <a:t>千人と仮定　</a:t>
            </a:r>
            <a:endParaRPr lang="en-US" altLang="ja-JP" sz="5500" dirty="0">
              <a:solidFill>
                <a:srgbClr val="212529"/>
              </a:solidFill>
              <a:latin typeface="ヒラギノ角ゴシック W3"/>
            </a:endParaRPr>
          </a:p>
          <a:p>
            <a:pPr marL="0" indent="0" fontAlgn="base">
              <a:lnSpc>
                <a:spcPct val="120000"/>
              </a:lnSpc>
              <a:spcBef>
                <a:spcPts val="1800"/>
              </a:spcBef>
              <a:buNone/>
            </a:pPr>
            <a:r>
              <a:rPr lang="ja-JP" altLang="en-US" sz="5500" dirty="0">
                <a:solidFill>
                  <a:srgbClr val="212529"/>
                </a:solidFill>
                <a:latin typeface="ヒラギノ角ゴシック W3"/>
              </a:rPr>
              <a:t>　　来場者の半分程度が会場を見て回ると仮定すると、約１万</a:t>
            </a:r>
            <a:r>
              <a:rPr lang="en-US" altLang="ja-JP" sz="5500" dirty="0">
                <a:solidFill>
                  <a:srgbClr val="212529"/>
                </a:solidFill>
                <a:latin typeface="ヒラギノ角ゴシック W3"/>
              </a:rPr>
              <a:t>2</a:t>
            </a:r>
            <a:r>
              <a:rPr lang="ja-JP" altLang="en-US" sz="5500" dirty="0">
                <a:solidFill>
                  <a:srgbClr val="212529"/>
                </a:solidFill>
                <a:latin typeface="ヒラギノ角ゴシック W3"/>
              </a:rPr>
              <a:t>千人と接触機会があると推測</a:t>
            </a:r>
            <a:endParaRPr lang="en-US" altLang="ja-JP" sz="3100" dirty="0">
              <a:solidFill>
                <a:srgbClr val="212529"/>
              </a:solidFill>
              <a:latin typeface="ヒラギノ角ゴシック W3"/>
            </a:endParaRPr>
          </a:p>
          <a:p>
            <a:pPr marL="0" indent="0" fontAlgn="base">
              <a:lnSpc>
                <a:spcPct val="120000"/>
              </a:lnSpc>
              <a:spcBef>
                <a:spcPts val="1800"/>
              </a:spcBef>
              <a:buNone/>
            </a:pPr>
            <a:endParaRPr lang="en-US" altLang="ja-JP" sz="3200" dirty="0">
              <a:solidFill>
                <a:srgbClr val="212529"/>
              </a:solidFill>
              <a:latin typeface="ヒラギノ角ゴシック W3"/>
            </a:endParaRPr>
          </a:p>
        </p:txBody>
      </p:sp>
    </p:spTree>
    <p:extLst>
      <p:ext uri="{BB962C8B-B14F-4D97-AF65-F5344CB8AC3E}">
        <p14:creationId xmlns:p14="http://schemas.microsoft.com/office/powerpoint/2010/main" val="3531096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2FDD9B6-A49B-40D4-B39A-4969077066B1}"/>
              </a:ext>
            </a:extLst>
          </p:cNvPr>
          <p:cNvSpPr/>
          <p:nvPr/>
        </p:nvSpPr>
        <p:spPr>
          <a:xfrm>
            <a:off x="0" y="365126"/>
            <a:ext cx="12192000" cy="109297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A503C5D-3C8D-4C35-B198-F615D80FA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1275423" cy="1325563"/>
          </a:xfrm>
        </p:spPr>
        <p:txBody>
          <a:bodyPr>
            <a:normAutofit/>
          </a:bodyPr>
          <a:lstStyle/>
          <a:p>
            <a:r>
              <a:rPr lang="ja-JP" altLang="en-US" sz="3600" b="1" dirty="0">
                <a:latin typeface="ラノベPOP v2" panose="00000900000000000000" pitchFamily="50" charset="-128"/>
                <a:ea typeface="ラノベPOP v2" panose="00000900000000000000" pitchFamily="50" charset="-128"/>
                <a:cs typeface="ラノベPOP v2" panose="00000900000000000000" pitchFamily="50" charset="-128"/>
              </a:rPr>
              <a:t>成果目標　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0A6420-F8A9-4399-ADB6-71A33C394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263"/>
            <a:ext cx="10134600" cy="490261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4000" b="1" dirty="0">
                <a:solidFill>
                  <a:srgbClr val="212529"/>
                </a:solidFill>
                <a:latin typeface="ヒラギノ角ゴシック W3"/>
              </a:rPr>
              <a:t>【</a:t>
            </a:r>
            <a:r>
              <a:rPr lang="ja-JP" altLang="en-US" sz="4000" b="1" dirty="0">
                <a:solidFill>
                  <a:srgbClr val="212529"/>
                </a:solidFill>
                <a:latin typeface="ヒラギノ角ゴシック W3"/>
              </a:rPr>
              <a:t>成果</a:t>
            </a:r>
            <a:r>
              <a:rPr lang="en-US" altLang="ja-JP" sz="4000" b="1" dirty="0">
                <a:solidFill>
                  <a:srgbClr val="212529"/>
                </a:solidFill>
                <a:latin typeface="ヒラギノ角ゴシック W3"/>
              </a:rPr>
              <a:t>】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4000" b="1" dirty="0">
                <a:solidFill>
                  <a:srgbClr val="212529"/>
                </a:solidFill>
                <a:latin typeface="ヒラギノ角ゴシック W3"/>
              </a:rPr>
              <a:t>①企業、行政等の担当者リストの獲得</a:t>
            </a:r>
            <a:endParaRPr lang="en-US" altLang="ja-JP" sz="4000" b="1" dirty="0">
              <a:solidFill>
                <a:srgbClr val="212529"/>
              </a:solidFill>
              <a:latin typeface="ヒラギノ角ゴシック W3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4000" b="1" dirty="0">
                <a:solidFill>
                  <a:srgbClr val="212529"/>
                </a:solidFill>
                <a:latin typeface="ヒラギノ角ゴシック W3"/>
              </a:rPr>
              <a:t>②見込み顧客の獲得</a:t>
            </a:r>
            <a:endParaRPr lang="en-US" altLang="ja-JP" sz="4000" b="1" dirty="0">
              <a:solidFill>
                <a:srgbClr val="212529"/>
              </a:solidFill>
              <a:latin typeface="ヒラギノ角ゴシック W3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4000" b="1" dirty="0">
                <a:solidFill>
                  <a:srgbClr val="212529"/>
                </a:solidFill>
                <a:latin typeface="ヒラギノ角ゴシック W3"/>
              </a:rPr>
              <a:t>③出展プロジェクトに携わる企業の増加</a:t>
            </a:r>
            <a:endParaRPr lang="en-US" altLang="ja-JP" sz="4000" b="1" dirty="0">
              <a:solidFill>
                <a:srgbClr val="212529"/>
              </a:solidFill>
              <a:latin typeface="ヒラギノ角ゴシック W3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4000" b="1" dirty="0">
                <a:solidFill>
                  <a:srgbClr val="212529"/>
                </a:solidFill>
                <a:latin typeface="ヒラギノ角ゴシック W3"/>
              </a:rPr>
              <a:t>④新規プロジェクトの獲得</a:t>
            </a:r>
            <a:endParaRPr lang="en-US" altLang="ja-JP" sz="4000" b="1" dirty="0">
              <a:solidFill>
                <a:srgbClr val="212529"/>
              </a:solidFill>
              <a:latin typeface="ヒラギノ角ゴシック W3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4000" b="1" dirty="0">
                <a:solidFill>
                  <a:srgbClr val="212529"/>
                </a:solidFill>
                <a:latin typeface="ヒラギノ角ゴシック W3"/>
              </a:rPr>
              <a:t>【</a:t>
            </a:r>
            <a:r>
              <a:rPr lang="ja-JP" altLang="en-US" sz="4000" b="1" dirty="0">
                <a:solidFill>
                  <a:srgbClr val="212529"/>
                </a:solidFill>
                <a:latin typeface="ヒラギノ角ゴシック W3"/>
              </a:rPr>
              <a:t>目標</a:t>
            </a:r>
            <a:r>
              <a:rPr lang="en-US" altLang="ja-JP" sz="4000" b="1" dirty="0">
                <a:solidFill>
                  <a:srgbClr val="212529"/>
                </a:solidFill>
                <a:latin typeface="ヒラギノ角ゴシック W3"/>
              </a:rPr>
              <a:t>】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4000" b="1" dirty="0">
                <a:solidFill>
                  <a:srgbClr val="212529"/>
                </a:solidFill>
                <a:latin typeface="ヒラギノ角ゴシック W3"/>
              </a:rPr>
              <a:t>①担当者名刺　　２４０枚</a:t>
            </a:r>
            <a:endParaRPr lang="en-US" altLang="ja-JP" sz="4000" b="1" dirty="0">
              <a:solidFill>
                <a:srgbClr val="212529"/>
              </a:solidFill>
              <a:latin typeface="ヒラギノ角ゴシック W3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4000" b="1" dirty="0">
                <a:solidFill>
                  <a:srgbClr val="212529"/>
                </a:solidFill>
                <a:latin typeface="ヒラギノ角ゴシック W3"/>
              </a:rPr>
              <a:t>②企業誘致等の獲得　　１件</a:t>
            </a:r>
            <a:endParaRPr lang="en-US" altLang="ja-JP" sz="4000" b="1" dirty="0">
              <a:solidFill>
                <a:srgbClr val="212529"/>
              </a:solidFill>
              <a:latin typeface="ヒラギノ角ゴシック W3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4000" b="1" dirty="0">
                <a:solidFill>
                  <a:srgbClr val="212529"/>
                </a:solidFill>
                <a:latin typeface="ヒラギノ角ゴシック W3"/>
              </a:rPr>
              <a:t>③出展プロジェクトに携わる企業の増加　　５件</a:t>
            </a:r>
            <a:endParaRPr lang="en-US" altLang="ja-JP" sz="4000" b="1" dirty="0">
              <a:solidFill>
                <a:srgbClr val="212529"/>
              </a:solidFill>
              <a:latin typeface="ヒラギノ角ゴシック W3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4000" b="1" dirty="0">
                <a:solidFill>
                  <a:srgbClr val="212529"/>
                </a:solidFill>
                <a:latin typeface="ヒラギノ角ゴシック W3"/>
              </a:rPr>
              <a:t>④新規プロジェクトの獲得　　１件</a:t>
            </a:r>
            <a:endParaRPr lang="en-US" altLang="ja-JP" sz="4000" b="1" dirty="0">
              <a:solidFill>
                <a:srgbClr val="212529"/>
              </a:solidFill>
              <a:latin typeface="ヒラギノ角ゴシック W3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4000" b="1" dirty="0">
              <a:solidFill>
                <a:srgbClr val="212529"/>
              </a:solidFill>
              <a:latin typeface="ヒラギノ角ゴシック W3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4000" b="1" dirty="0">
              <a:solidFill>
                <a:srgbClr val="212529"/>
              </a:solidFill>
              <a:latin typeface="ヒラギノ角ゴシック W3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4000" b="1" dirty="0">
              <a:solidFill>
                <a:srgbClr val="212529"/>
              </a:solidFill>
              <a:latin typeface="ヒラギノ角ゴシック W3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4000" b="1" dirty="0">
              <a:solidFill>
                <a:srgbClr val="212529"/>
              </a:solidFill>
              <a:latin typeface="ヒラギノ角ゴシック W3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4900" dirty="0">
              <a:solidFill>
                <a:srgbClr val="212529"/>
              </a:solidFill>
              <a:latin typeface="ヒラギノ角ゴシック W3"/>
            </a:endParaRPr>
          </a:p>
          <a:p>
            <a:pPr marL="0" indent="0" fontAlgn="base">
              <a:lnSpc>
                <a:spcPct val="120000"/>
              </a:lnSpc>
              <a:buNone/>
            </a:pPr>
            <a:endParaRPr lang="en-US" altLang="ja-JP" sz="4900" dirty="0">
              <a:solidFill>
                <a:srgbClr val="212529"/>
              </a:solidFill>
              <a:latin typeface="ヒラギノ角ゴシック W3"/>
            </a:endParaRPr>
          </a:p>
        </p:txBody>
      </p:sp>
    </p:spTree>
    <p:extLst>
      <p:ext uri="{BB962C8B-B14F-4D97-AF65-F5344CB8AC3E}">
        <p14:creationId xmlns:p14="http://schemas.microsoft.com/office/powerpoint/2010/main" val="2953905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3793</TotalTime>
  <Words>1277</Words>
  <Application>Microsoft Macintosh PowerPoint</Application>
  <PresentationFormat>ワイド画面</PresentationFormat>
  <Paragraphs>100</Paragraphs>
  <Slides>12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0" baseType="lpstr">
      <vt:lpstr>ヒラギノ角ゴシック W3</vt:lpstr>
      <vt:lpstr>ラノベPOP v2</vt:lpstr>
      <vt:lpstr>游ゴシック</vt:lpstr>
      <vt:lpstr>游ゴシック Light</vt:lpstr>
      <vt:lpstr>Arial</vt:lpstr>
      <vt:lpstr>Arial</vt:lpstr>
      <vt:lpstr>Helvetica Neue</vt:lpstr>
      <vt:lpstr>Office テーマ</vt:lpstr>
      <vt:lpstr>PowerPoint プレゼンテーション</vt:lpstr>
      <vt:lpstr>東京ゲームショウ2023　ビジネスデイに出展　</vt:lpstr>
      <vt:lpstr>出展目的①　地域・企業・商材を認知してもらう　</vt:lpstr>
      <vt:lpstr>出展目的②　新規の見込み顧客を獲得する　</vt:lpstr>
      <vt:lpstr>出展目的③　伊佐市を売り込める関係企業の拡大　</vt:lpstr>
      <vt:lpstr>出展理由　10年後の伊佐市を今より良いものにしたい　</vt:lpstr>
      <vt:lpstr>出展意義　～出展による可能性や副次的効果～　</vt:lpstr>
      <vt:lpstr>出展内容　</vt:lpstr>
      <vt:lpstr>成果目標　</vt:lpstr>
      <vt:lpstr>出展に向けて　①スケジュール</vt:lpstr>
      <vt:lpstr>出展に向けて　伊佐市企業団体から商材提供を募る　</vt:lpstr>
      <vt:lpstr>TGS2023出展ブース　イメージ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eスポーツ米プロジェクト</dc:title>
  <dc:creator>まんまる 介護</dc:creator>
  <cp:lastModifiedBy>ichiro nagaiwa</cp:lastModifiedBy>
  <cp:revision>277</cp:revision>
  <cp:lastPrinted>2023-07-31T07:26:48Z</cp:lastPrinted>
  <dcterms:created xsi:type="dcterms:W3CDTF">2021-03-23T05:36:14Z</dcterms:created>
  <dcterms:modified xsi:type="dcterms:W3CDTF">2023-09-01T22:03:35Z</dcterms:modified>
</cp:coreProperties>
</file>